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83" r:id="rId3"/>
    <p:sldId id="259" r:id="rId4"/>
    <p:sldId id="260" r:id="rId5"/>
    <p:sldId id="311" r:id="rId6"/>
    <p:sldId id="284" r:id="rId7"/>
    <p:sldId id="301" r:id="rId8"/>
    <p:sldId id="282" r:id="rId9"/>
    <p:sldId id="274" r:id="rId10"/>
    <p:sldId id="275" r:id="rId11"/>
    <p:sldId id="276" r:id="rId12"/>
    <p:sldId id="277" r:id="rId13"/>
    <p:sldId id="278" r:id="rId14"/>
    <p:sldId id="279" r:id="rId15"/>
    <p:sldId id="280" r:id="rId16"/>
    <p:sldId id="281" r:id="rId17"/>
    <p:sldId id="289" r:id="rId18"/>
    <p:sldId id="261" r:id="rId19"/>
    <p:sldId id="262" r:id="rId20"/>
    <p:sldId id="308" r:id="rId21"/>
    <p:sldId id="310" r:id="rId22"/>
    <p:sldId id="296" r:id="rId23"/>
    <p:sldId id="297" r:id="rId24"/>
    <p:sldId id="298" r:id="rId25"/>
    <p:sldId id="303" r:id="rId26"/>
    <p:sldId id="286" r:id="rId27"/>
    <p:sldId id="309" r:id="rId28"/>
    <p:sldId id="291" r:id="rId29"/>
    <p:sldId id="312" r:id="rId30"/>
    <p:sldId id="315" r:id="rId31"/>
    <p:sldId id="314" r:id="rId32"/>
    <p:sldId id="316" r:id="rId33"/>
    <p:sldId id="313" r:id="rId34"/>
    <p:sldId id="293" r:id="rId35"/>
    <p:sldId id="302" r:id="rId36"/>
    <p:sldId id="300" r:id="rId37"/>
    <p:sldId id="263" r:id="rId38"/>
    <p:sldId id="304" r:id="rId39"/>
    <p:sldId id="288" r:id="rId40"/>
    <p:sldId id="292" r:id="rId41"/>
    <p:sldId id="266" r:id="rId42"/>
    <p:sldId id="27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5D54"/>
    <a:srgbClr val="816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69" d="100"/>
          <a:sy n="69" d="100"/>
        </p:scale>
        <p:origin x="4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57A49-B3EA-F749-9EDD-9A1DA01309F6}" type="doc">
      <dgm:prSet loTypeId="urn:microsoft.com/office/officeart/2009/3/layout/IncreasingArrowsProcess" loCatId="list" qsTypeId="urn:microsoft.com/office/officeart/2005/8/quickstyle/simple4" qsCatId="simple" csTypeId="urn:microsoft.com/office/officeart/2005/8/colors/colorful5" csCatId="colorful" phldr="1"/>
      <dgm:spPr/>
      <dgm:t>
        <a:bodyPr/>
        <a:lstStyle/>
        <a:p>
          <a:endParaRPr lang="en-US"/>
        </a:p>
      </dgm:t>
    </dgm:pt>
    <dgm:pt modelId="{79F7D6B1-66E0-FE4E-8158-4FC65AB0CF9D}">
      <dgm:prSet phldrT="[Text]" custT="1"/>
      <dgm:spPr/>
      <dgm:t>
        <a:bodyPr/>
        <a:lstStyle/>
        <a:p>
          <a:r>
            <a:rPr lang="en-US" sz="2000" b="1" dirty="0"/>
            <a:t>Professionalism</a:t>
          </a:r>
        </a:p>
      </dgm:t>
    </dgm:pt>
    <dgm:pt modelId="{1618A872-9E39-1C47-8C67-9773EBDFBA0F}" type="parTrans" cxnId="{1693F2C7-B107-9446-AC97-66DE33D8137A}">
      <dgm:prSet/>
      <dgm:spPr/>
      <dgm:t>
        <a:bodyPr/>
        <a:lstStyle/>
        <a:p>
          <a:endParaRPr lang="en-US"/>
        </a:p>
      </dgm:t>
    </dgm:pt>
    <dgm:pt modelId="{A52052D9-733F-D74F-8807-52066B3E948A}" type="sibTrans" cxnId="{1693F2C7-B107-9446-AC97-66DE33D8137A}">
      <dgm:prSet/>
      <dgm:spPr/>
      <dgm:t>
        <a:bodyPr/>
        <a:lstStyle/>
        <a:p>
          <a:endParaRPr lang="en-US"/>
        </a:p>
      </dgm:t>
    </dgm:pt>
    <dgm:pt modelId="{A6155468-4A52-3648-8EC2-B288BD83DF56}">
      <dgm:prSet phldrT="[Text]" custT="1"/>
      <dgm:spPr/>
      <dgm:t>
        <a:bodyPr/>
        <a:lstStyle/>
        <a:p>
          <a:pPr rtl="0"/>
          <a:r>
            <a:rPr lang="en-US" sz="1800" dirty="0">
              <a:solidFill>
                <a:schemeClr val="bg1"/>
              </a:solidFill>
            </a:rPr>
            <a:t>1) Communication</a:t>
          </a:r>
        </a:p>
      </dgm:t>
    </dgm:pt>
    <dgm:pt modelId="{BE6690D8-5382-6F4F-B958-C795201344F9}" type="parTrans" cxnId="{A4B26F44-0DF8-F640-BA2A-1C602241E1F7}">
      <dgm:prSet/>
      <dgm:spPr/>
      <dgm:t>
        <a:bodyPr/>
        <a:lstStyle/>
        <a:p>
          <a:endParaRPr lang="en-US"/>
        </a:p>
      </dgm:t>
    </dgm:pt>
    <dgm:pt modelId="{9EEAFC24-2330-FD4C-9E59-7496BDCF5528}" type="sibTrans" cxnId="{A4B26F44-0DF8-F640-BA2A-1C602241E1F7}">
      <dgm:prSet/>
      <dgm:spPr/>
      <dgm:t>
        <a:bodyPr/>
        <a:lstStyle/>
        <a:p>
          <a:endParaRPr lang="en-US"/>
        </a:p>
      </dgm:t>
    </dgm:pt>
    <dgm:pt modelId="{2E67E184-CDD1-8E47-931F-7FA35C4D9C3C}">
      <dgm:prSet phldrT="[Text]" custT="1"/>
      <dgm:spPr/>
      <dgm:t>
        <a:bodyPr/>
        <a:lstStyle/>
        <a:p>
          <a:pPr rtl="0"/>
          <a:r>
            <a:rPr lang="en-US" sz="2000" b="1" dirty="0"/>
            <a:t>Interpersonal Skills</a:t>
          </a:r>
          <a:endParaRPr lang="en-US" sz="2000" dirty="0"/>
        </a:p>
      </dgm:t>
    </dgm:pt>
    <dgm:pt modelId="{6347BA00-C7D2-E04A-8731-EC514FDD388A}" type="parTrans" cxnId="{811A4421-3D4B-4E44-A03D-EC5380828636}">
      <dgm:prSet/>
      <dgm:spPr/>
      <dgm:t>
        <a:bodyPr/>
        <a:lstStyle/>
        <a:p>
          <a:endParaRPr lang="en-US"/>
        </a:p>
      </dgm:t>
    </dgm:pt>
    <dgm:pt modelId="{1C03D42E-895B-CD4E-8B59-9AFC7F3DA520}" type="sibTrans" cxnId="{811A4421-3D4B-4E44-A03D-EC5380828636}">
      <dgm:prSet/>
      <dgm:spPr/>
      <dgm:t>
        <a:bodyPr/>
        <a:lstStyle/>
        <a:p>
          <a:endParaRPr lang="en-US"/>
        </a:p>
      </dgm:t>
    </dgm:pt>
    <dgm:pt modelId="{3DB10D39-D59A-8D4A-97F2-02033ACA8B47}">
      <dgm:prSet phldrT="[Text]" custT="1"/>
      <dgm:spPr/>
      <dgm:t>
        <a:bodyPr/>
        <a:lstStyle/>
        <a:p>
          <a:pPr rtl="0"/>
          <a:r>
            <a:rPr lang="en-US" sz="1800" dirty="0">
              <a:solidFill>
                <a:schemeClr val="bg1"/>
              </a:solidFill>
            </a:rPr>
            <a:t>1) Interaction</a:t>
          </a:r>
        </a:p>
      </dgm:t>
    </dgm:pt>
    <dgm:pt modelId="{E45F90CE-768F-C54F-B42A-6FEA5F128486}" type="parTrans" cxnId="{77639624-82D3-4D49-BD3B-20424EA4E677}">
      <dgm:prSet/>
      <dgm:spPr/>
      <dgm:t>
        <a:bodyPr/>
        <a:lstStyle/>
        <a:p>
          <a:endParaRPr lang="en-US"/>
        </a:p>
      </dgm:t>
    </dgm:pt>
    <dgm:pt modelId="{65C793CF-197C-E84F-81AC-4F1BA3D65EB8}" type="sibTrans" cxnId="{77639624-82D3-4D49-BD3B-20424EA4E677}">
      <dgm:prSet/>
      <dgm:spPr/>
      <dgm:t>
        <a:bodyPr/>
        <a:lstStyle/>
        <a:p>
          <a:endParaRPr lang="en-US"/>
        </a:p>
      </dgm:t>
    </dgm:pt>
    <dgm:pt modelId="{F07E2935-D8FF-DA44-9C85-DD6753A6599A}">
      <dgm:prSet custT="1"/>
      <dgm:spPr/>
      <dgm:t>
        <a:bodyPr/>
        <a:lstStyle/>
        <a:p>
          <a:pPr rtl="0"/>
          <a:r>
            <a:rPr lang="en-US" sz="2000" b="1" dirty="0"/>
            <a:t>Values &amp; Advocacy</a:t>
          </a:r>
          <a:endParaRPr lang="en-US" sz="2000" dirty="0"/>
        </a:p>
      </dgm:t>
    </dgm:pt>
    <dgm:pt modelId="{DB6F8A7C-C234-514A-A9AE-ABD36A43A804}" type="parTrans" cxnId="{8C0FED80-6488-C54A-95BA-C94C80FB3EDF}">
      <dgm:prSet/>
      <dgm:spPr/>
      <dgm:t>
        <a:bodyPr/>
        <a:lstStyle/>
        <a:p>
          <a:endParaRPr lang="en-US"/>
        </a:p>
      </dgm:t>
    </dgm:pt>
    <dgm:pt modelId="{57CE148E-3650-6C4E-934D-7DD475F45AF6}" type="sibTrans" cxnId="{8C0FED80-6488-C54A-95BA-C94C80FB3EDF}">
      <dgm:prSet/>
      <dgm:spPr/>
      <dgm:t>
        <a:bodyPr/>
        <a:lstStyle/>
        <a:p>
          <a:endParaRPr lang="en-US"/>
        </a:p>
      </dgm:t>
    </dgm:pt>
    <dgm:pt modelId="{54BBDB2B-3C0A-7A45-AE70-18C58BB222C2}">
      <dgm:prSet custT="1"/>
      <dgm:spPr/>
      <dgm:t>
        <a:bodyPr/>
        <a:lstStyle/>
        <a:p>
          <a:pPr rtl="0"/>
          <a:r>
            <a:rPr lang="en-US" sz="1800" dirty="0">
              <a:solidFill>
                <a:schemeClr val="bg1"/>
              </a:solidFill>
            </a:rPr>
            <a:t>1) For Learning</a:t>
          </a:r>
        </a:p>
      </dgm:t>
    </dgm:pt>
    <dgm:pt modelId="{C56B1630-0029-3C4B-A58D-18C17895A002}" type="parTrans" cxnId="{6E20D6FC-2EA9-4C40-B94D-9395413F39BE}">
      <dgm:prSet/>
      <dgm:spPr/>
      <dgm:t>
        <a:bodyPr/>
        <a:lstStyle/>
        <a:p>
          <a:endParaRPr lang="en-US"/>
        </a:p>
      </dgm:t>
    </dgm:pt>
    <dgm:pt modelId="{C9699B2F-1942-864D-8BAF-224AB3DC4E87}" type="sibTrans" cxnId="{6E20D6FC-2EA9-4C40-B94D-9395413F39BE}">
      <dgm:prSet/>
      <dgm:spPr/>
      <dgm:t>
        <a:bodyPr/>
        <a:lstStyle/>
        <a:p>
          <a:endParaRPr lang="en-US"/>
        </a:p>
      </dgm:t>
    </dgm:pt>
    <dgm:pt modelId="{44998C6A-467E-AF47-9BD9-F56DCD1F958C}">
      <dgm:prSet custT="1"/>
      <dgm:spPr/>
      <dgm:t>
        <a:bodyPr/>
        <a:lstStyle/>
        <a:p>
          <a:pPr rtl="0"/>
          <a:r>
            <a:rPr lang="en-US" sz="2000" b="1" dirty="0"/>
            <a:t>Reflecting</a:t>
          </a:r>
          <a:endParaRPr lang="en-US" sz="2000" dirty="0"/>
        </a:p>
      </dgm:t>
    </dgm:pt>
    <dgm:pt modelId="{495DC5B8-3B92-124E-9324-D5099A072018}" type="parTrans" cxnId="{1556BF39-8D7B-AD47-9E7C-3351E092E1DB}">
      <dgm:prSet/>
      <dgm:spPr/>
      <dgm:t>
        <a:bodyPr/>
        <a:lstStyle/>
        <a:p>
          <a:endParaRPr lang="en-US"/>
        </a:p>
      </dgm:t>
    </dgm:pt>
    <dgm:pt modelId="{24C0917E-E22F-344F-A196-285FF019D987}" type="sibTrans" cxnId="{1556BF39-8D7B-AD47-9E7C-3351E092E1DB}">
      <dgm:prSet/>
      <dgm:spPr/>
      <dgm:t>
        <a:bodyPr/>
        <a:lstStyle/>
        <a:p>
          <a:endParaRPr lang="en-US"/>
        </a:p>
      </dgm:t>
    </dgm:pt>
    <dgm:pt modelId="{8C7894E3-78F7-8340-96B1-09CF7CB6FCFB}">
      <dgm:prSet custT="1"/>
      <dgm:spPr/>
      <dgm:t>
        <a:bodyPr/>
        <a:lstStyle/>
        <a:p>
          <a:pPr rtl="0"/>
          <a:r>
            <a:rPr lang="en-US" sz="1800" dirty="0">
              <a:solidFill>
                <a:schemeClr val="bg1"/>
              </a:solidFill>
            </a:rPr>
            <a:t>1) On Teaching &amp; Learning</a:t>
          </a:r>
        </a:p>
      </dgm:t>
    </dgm:pt>
    <dgm:pt modelId="{C3580151-F361-0143-8D10-C2A61A875073}" type="parTrans" cxnId="{F6650A30-41D8-7B4F-806F-8B344A039B9E}">
      <dgm:prSet/>
      <dgm:spPr/>
      <dgm:t>
        <a:bodyPr/>
        <a:lstStyle/>
        <a:p>
          <a:endParaRPr lang="en-US"/>
        </a:p>
      </dgm:t>
    </dgm:pt>
    <dgm:pt modelId="{6C97FF23-2D9B-CA49-9CDC-8CFF839C0277}" type="sibTrans" cxnId="{F6650A30-41D8-7B4F-806F-8B344A039B9E}">
      <dgm:prSet/>
      <dgm:spPr/>
      <dgm:t>
        <a:bodyPr/>
        <a:lstStyle/>
        <a:p>
          <a:endParaRPr lang="en-US"/>
        </a:p>
      </dgm:t>
    </dgm:pt>
    <dgm:pt modelId="{67CEF9DE-1885-D948-8958-D8A612C261D6}">
      <dgm:prSet custT="1"/>
      <dgm:spPr/>
      <dgm:t>
        <a:bodyPr/>
        <a:lstStyle/>
        <a:p>
          <a:endParaRPr lang="en-US"/>
        </a:p>
      </dgm:t>
    </dgm:pt>
    <dgm:pt modelId="{BD81A801-9AE2-1E42-8ECE-441DEF707D99}" type="parTrans" cxnId="{B557B0FF-74D1-A144-8D68-DB30400B3C95}">
      <dgm:prSet/>
      <dgm:spPr/>
      <dgm:t>
        <a:bodyPr/>
        <a:lstStyle/>
        <a:p>
          <a:endParaRPr lang="en-US"/>
        </a:p>
      </dgm:t>
    </dgm:pt>
    <dgm:pt modelId="{0E9F1A90-74EA-3042-BC48-A916DF036336}" type="sibTrans" cxnId="{B557B0FF-74D1-A144-8D68-DB30400B3C95}">
      <dgm:prSet/>
      <dgm:spPr/>
      <dgm:t>
        <a:bodyPr/>
        <a:lstStyle/>
        <a:p>
          <a:endParaRPr lang="en-US"/>
        </a:p>
      </dgm:t>
    </dgm:pt>
    <dgm:pt modelId="{41ADB83A-2F97-9D4A-BBE1-59087C61CB6B}">
      <dgm:prSet custT="1"/>
      <dgm:spPr/>
      <dgm:t>
        <a:bodyPr/>
        <a:lstStyle/>
        <a:p>
          <a:endParaRPr lang="en-US"/>
        </a:p>
      </dgm:t>
    </dgm:pt>
    <dgm:pt modelId="{F3A143FE-2DE6-2C44-BBC7-91F3BF8FDF1D}" type="parTrans" cxnId="{8503E942-E879-B742-A7E2-C7BAC02E8167}">
      <dgm:prSet/>
      <dgm:spPr/>
      <dgm:t>
        <a:bodyPr/>
        <a:lstStyle/>
        <a:p>
          <a:endParaRPr lang="en-US"/>
        </a:p>
      </dgm:t>
    </dgm:pt>
    <dgm:pt modelId="{15F9E6D5-62C9-A147-9725-A004850DDC12}" type="sibTrans" cxnId="{8503E942-E879-B742-A7E2-C7BAC02E8167}">
      <dgm:prSet/>
      <dgm:spPr/>
      <dgm:t>
        <a:bodyPr/>
        <a:lstStyle/>
        <a:p>
          <a:endParaRPr lang="en-US"/>
        </a:p>
      </dgm:t>
    </dgm:pt>
    <dgm:pt modelId="{6388070B-5218-3A4A-9E56-C0DFA3B34663}">
      <dgm:prSet custT="1"/>
      <dgm:spPr/>
      <dgm:t>
        <a:bodyPr/>
        <a:lstStyle/>
        <a:p>
          <a:pPr rtl="0"/>
          <a:r>
            <a:rPr lang="en-US" sz="1800" b="1" i="1" dirty="0">
              <a:solidFill>
                <a:schemeClr val="bg1"/>
              </a:solidFill>
            </a:rPr>
            <a:t>2) For Diversity &amp; Social Justice</a:t>
          </a:r>
        </a:p>
      </dgm:t>
    </dgm:pt>
    <dgm:pt modelId="{88282402-1302-2043-9AD5-F935F3D26ECE}" type="parTrans" cxnId="{08FDF53A-AE94-3441-85F1-581E849E640A}">
      <dgm:prSet/>
      <dgm:spPr/>
      <dgm:t>
        <a:bodyPr/>
        <a:lstStyle/>
        <a:p>
          <a:endParaRPr lang="en-US"/>
        </a:p>
      </dgm:t>
    </dgm:pt>
    <dgm:pt modelId="{F72F023E-596F-C849-AFD8-0BBF43B21F68}" type="sibTrans" cxnId="{08FDF53A-AE94-3441-85F1-581E849E640A}">
      <dgm:prSet/>
      <dgm:spPr/>
      <dgm:t>
        <a:bodyPr/>
        <a:lstStyle/>
        <a:p>
          <a:endParaRPr lang="en-US"/>
        </a:p>
      </dgm:t>
    </dgm:pt>
    <dgm:pt modelId="{FD7DFCF3-1D62-9D42-A60B-812CE379A67C}">
      <dgm:prSet custT="1"/>
      <dgm:spPr/>
      <dgm:t>
        <a:bodyPr/>
        <a:lstStyle/>
        <a:p>
          <a:pPr rtl="0"/>
          <a:r>
            <a:rPr lang="en-US" sz="1800" dirty="0">
              <a:solidFill>
                <a:schemeClr val="bg1"/>
              </a:solidFill>
            </a:rPr>
            <a:t>3) For Community </a:t>
          </a:r>
          <a:r>
            <a:rPr lang="en-US" sz="1800" dirty="0">
              <a:solidFill>
                <a:srgbClr val="FFFFFF"/>
              </a:solidFill>
            </a:rPr>
            <a:t>Role</a:t>
          </a:r>
        </a:p>
      </dgm:t>
    </dgm:pt>
    <dgm:pt modelId="{3844CB97-0C2F-6445-AE99-B2884B06B4DB}" type="parTrans" cxnId="{BAF0B82C-8E3E-2D48-8929-669AD78A86AF}">
      <dgm:prSet/>
      <dgm:spPr/>
      <dgm:t>
        <a:bodyPr/>
        <a:lstStyle/>
        <a:p>
          <a:endParaRPr lang="en-US"/>
        </a:p>
      </dgm:t>
    </dgm:pt>
    <dgm:pt modelId="{A2A772C9-58D7-F84B-8CBA-7D129FF6C83C}" type="sibTrans" cxnId="{BAF0B82C-8E3E-2D48-8929-669AD78A86AF}">
      <dgm:prSet/>
      <dgm:spPr/>
      <dgm:t>
        <a:bodyPr/>
        <a:lstStyle/>
        <a:p>
          <a:endParaRPr lang="en-US"/>
        </a:p>
      </dgm:t>
    </dgm:pt>
    <dgm:pt modelId="{58B8AA37-7D11-3D44-8E49-2DB5F38F006D}">
      <dgm:prSet phldrT="[Text]" custT="1"/>
      <dgm:spPr/>
      <dgm:t>
        <a:bodyPr/>
        <a:lstStyle/>
        <a:p>
          <a:pPr rtl="0"/>
          <a:r>
            <a:rPr lang="en-US" sz="1800" dirty="0">
              <a:solidFill>
                <a:schemeClr val="bg1"/>
              </a:solidFill>
            </a:rPr>
            <a:t>2) Collaboration &amp; Collegiality</a:t>
          </a:r>
        </a:p>
      </dgm:t>
    </dgm:pt>
    <dgm:pt modelId="{E9D7A5D4-9A94-5E4A-BD49-C37A11E14AB8}" type="parTrans" cxnId="{1A181D3D-5056-0F4C-AF59-7DBF6A10132D}">
      <dgm:prSet/>
      <dgm:spPr/>
      <dgm:t>
        <a:bodyPr/>
        <a:lstStyle/>
        <a:p>
          <a:endParaRPr lang="en-US"/>
        </a:p>
      </dgm:t>
    </dgm:pt>
    <dgm:pt modelId="{528353A4-ED22-3C47-A484-FD7BCE42C6B5}" type="sibTrans" cxnId="{1A181D3D-5056-0F4C-AF59-7DBF6A10132D}">
      <dgm:prSet/>
      <dgm:spPr/>
      <dgm:t>
        <a:bodyPr/>
        <a:lstStyle/>
        <a:p>
          <a:endParaRPr lang="en-US"/>
        </a:p>
      </dgm:t>
    </dgm:pt>
    <dgm:pt modelId="{41CA23B4-3305-D94D-92BB-5927CABE96BB}">
      <dgm:prSet phldrT="[Text]" custT="1"/>
      <dgm:spPr/>
      <dgm:t>
        <a:bodyPr/>
        <a:lstStyle/>
        <a:p>
          <a:pPr rtl="0"/>
          <a:r>
            <a:rPr lang="en-US" sz="1800" dirty="0">
              <a:solidFill>
                <a:schemeClr val="bg1"/>
              </a:solidFill>
            </a:rPr>
            <a:t>3) Feedback:  Receiving &amp; Soliciting</a:t>
          </a:r>
        </a:p>
        <a:p>
          <a:pPr rtl="0"/>
          <a:endParaRPr lang="en-US" sz="1800" dirty="0"/>
        </a:p>
      </dgm:t>
    </dgm:pt>
    <dgm:pt modelId="{6E7FB02C-84F8-1049-BB71-5E52F9BC20FE}" type="parTrans" cxnId="{9BF62652-EFAD-9E4A-9774-1E9FF00AADD7}">
      <dgm:prSet/>
      <dgm:spPr/>
      <dgm:t>
        <a:bodyPr/>
        <a:lstStyle/>
        <a:p>
          <a:endParaRPr lang="en-US"/>
        </a:p>
      </dgm:t>
    </dgm:pt>
    <dgm:pt modelId="{426038AC-17CD-F741-A2B0-9169A131F1F7}" type="sibTrans" cxnId="{9BF62652-EFAD-9E4A-9774-1E9FF00AADD7}">
      <dgm:prSet/>
      <dgm:spPr/>
      <dgm:t>
        <a:bodyPr/>
        <a:lstStyle/>
        <a:p>
          <a:endParaRPr lang="en-US"/>
        </a:p>
      </dgm:t>
    </dgm:pt>
    <dgm:pt modelId="{4B97BEDE-1B4F-0A46-AEAD-6120A54BB441}">
      <dgm:prSet phldrT="[Text]" custT="1"/>
      <dgm:spPr/>
      <dgm:t>
        <a:bodyPr/>
        <a:lstStyle/>
        <a:p>
          <a:pPr rtl="0"/>
          <a:r>
            <a:rPr lang="en-US" sz="1800" dirty="0">
              <a:solidFill>
                <a:schemeClr val="bg1"/>
              </a:solidFill>
            </a:rPr>
            <a:t>2) Organization, </a:t>
          </a:r>
        </a:p>
        <a:p>
          <a:pPr rtl="0"/>
          <a:r>
            <a:rPr lang="en-US" sz="1800" dirty="0">
              <a:solidFill>
                <a:schemeClr val="bg1"/>
              </a:solidFill>
            </a:rPr>
            <a:t>Planning, and  </a:t>
          </a:r>
        </a:p>
        <a:p>
          <a:pPr rtl="0"/>
          <a:r>
            <a:rPr lang="en-US" sz="1800" dirty="0">
              <a:solidFill>
                <a:schemeClr val="bg1"/>
              </a:solidFill>
            </a:rPr>
            <a:t>Punctuality</a:t>
          </a:r>
        </a:p>
      </dgm:t>
    </dgm:pt>
    <dgm:pt modelId="{0DB5802F-A00C-724C-A264-3F09AC0B2580}" type="parTrans" cxnId="{B69D83BE-416D-0A45-8246-6FE0B0B4EB28}">
      <dgm:prSet/>
      <dgm:spPr/>
      <dgm:t>
        <a:bodyPr/>
        <a:lstStyle/>
        <a:p>
          <a:endParaRPr lang="en-US"/>
        </a:p>
      </dgm:t>
    </dgm:pt>
    <dgm:pt modelId="{627DB603-01B1-BB4F-82A2-669949E9F222}" type="sibTrans" cxnId="{B69D83BE-416D-0A45-8246-6FE0B0B4EB28}">
      <dgm:prSet/>
      <dgm:spPr/>
      <dgm:t>
        <a:bodyPr/>
        <a:lstStyle/>
        <a:p>
          <a:endParaRPr lang="en-US"/>
        </a:p>
      </dgm:t>
    </dgm:pt>
    <dgm:pt modelId="{D92146F0-E166-4742-8792-83450F21DB5A}">
      <dgm:prSet phldrT="[Text]" custT="1"/>
      <dgm:spPr/>
      <dgm:t>
        <a:bodyPr/>
        <a:lstStyle/>
        <a:p>
          <a:pPr rtl="0"/>
          <a:r>
            <a:rPr lang="en-US" sz="1800" dirty="0">
              <a:solidFill>
                <a:schemeClr val="bg1"/>
              </a:solidFill>
            </a:rPr>
            <a:t>3) Tact &amp; Judgment</a:t>
          </a:r>
        </a:p>
      </dgm:t>
    </dgm:pt>
    <dgm:pt modelId="{FC01F96D-4A9D-CA4A-8038-F3A00FC814C6}" type="parTrans" cxnId="{03D8896B-497B-724F-8A5F-4D7A69C5B2B7}">
      <dgm:prSet/>
      <dgm:spPr/>
      <dgm:t>
        <a:bodyPr/>
        <a:lstStyle/>
        <a:p>
          <a:endParaRPr lang="en-US"/>
        </a:p>
      </dgm:t>
    </dgm:pt>
    <dgm:pt modelId="{0DB04053-EE55-A54D-B520-CCBD43020018}" type="sibTrans" cxnId="{03D8896B-497B-724F-8A5F-4D7A69C5B2B7}">
      <dgm:prSet/>
      <dgm:spPr/>
      <dgm:t>
        <a:bodyPr/>
        <a:lstStyle/>
        <a:p>
          <a:endParaRPr lang="en-US"/>
        </a:p>
      </dgm:t>
    </dgm:pt>
    <dgm:pt modelId="{01B98887-776E-734E-BC89-76864194298C}">
      <dgm:prSet phldrT="[Text]" custT="1"/>
      <dgm:spPr/>
      <dgm:t>
        <a:bodyPr/>
        <a:lstStyle/>
        <a:p>
          <a:pPr rtl="0"/>
          <a:r>
            <a:rPr lang="en-US" sz="1800" dirty="0">
              <a:solidFill>
                <a:schemeClr val="bg1"/>
              </a:solidFill>
            </a:rPr>
            <a:t>4) Reliability, Persistence</a:t>
          </a:r>
        </a:p>
      </dgm:t>
    </dgm:pt>
    <dgm:pt modelId="{B5D8F6C4-38CA-CA42-BDAC-BC5E14F5787A}" type="parTrans" cxnId="{12F4DF93-CF93-724F-BC17-69E4495FDB6B}">
      <dgm:prSet/>
      <dgm:spPr/>
      <dgm:t>
        <a:bodyPr/>
        <a:lstStyle/>
        <a:p>
          <a:endParaRPr lang="en-US"/>
        </a:p>
      </dgm:t>
    </dgm:pt>
    <dgm:pt modelId="{FE4FA4EB-6CDE-974E-871C-CD7287F5F910}" type="sibTrans" cxnId="{12F4DF93-CF93-724F-BC17-69E4495FDB6B}">
      <dgm:prSet/>
      <dgm:spPr/>
      <dgm:t>
        <a:bodyPr/>
        <a:lstStyle/>
        <a:p>
          <a:endParaRPr lang="en-US"/>
        </a:p>
      </dgm:t>
    </dgm:pt>
    <dgm:pt modelId="{121DA994-76CB-D24D-BC24-BEA87977CD03}">
      <dgm:prSet phldrT="[Text]" custT="1"/>
      <dgm:spPr/>
      <dgm:t>
        <a:bodyPr/>
        <a:lstStyle/>
        <a:p>
          <a:pPr rtl="0"/>
          <a:r>
            <a:rPr lang="en-US" sz="1800" dirty="0">
              <a:solidFill>
                <a:schemeClr val="bg1"/>
              </a:solidFill>
            </a:rPr>
            <a:t>5) Self-Initiative, </a:t>
          </a:r>
        </a:p>
        <a:p>
          <a:pPr rtl="0"/>
          <a:r>
            <a:rPr lang="en-US" sz="1800" dirty="0">
              <a:solidFill>
                <a:schemeClr val="bg1"/>
              </a:solidFill>
            </a:rPr>
            <a:t>Independence, </a:t>
          </a:r>
        </a:p>
        <a:p>
          <a:pPr rtl="0"/>
          <a:r>
            <a:rPr lang="en-US" sz="1800" dirty="0">
              <a:solidFill>
                <a:schemeClr val="bg1"/>
              </a:solidFill>
            </a:rPr>
            <a:t>Responsibility</a:t>
          </a:r>
        </a:p>
      </dgm:t>
    </dgm:pt>
    <dgm:pt modelId="{E8426B56-3509-F243-B7F8-B3177FB98F27}" type="parTrans" cxnId="{E7FF03D5-689A-CF4E-AE4D-68D4BD03BAF7}">
      <dgm:prSet/>
      <dgm:spPr/>
      <dgm:t>
        <a:bodyPr/>
        <a:lstStyle/>
        <a:p>
          <a:endParaRPr lang="en-US"/>
        </a:p>
      </dgm:t>
    </dgm:pt>
    <dgm:pt modelId="{8181D618-8F3A-5F45-A166-6A44648245A9}" type="sibTrans" cxnId="{E7FF03D5-689A-CF4E-AE4D-68D4BD03BAF7}">
      <dgm:prSet/>
      <dgm:spPr/>
      <dgm:t>
        <a:bodyPr/>
        <a:lstStyle/>
        <a:p>
          <a:endParaRPr lang="en-US"/>
        </a:p>
      </dgm:t>
    </dgm:pt>
    <dgm:pt modelId="{40FE11E2-4B42-9A4C-ADD3-B01CAB9F9AD3}">
      <dgm:prSet phldrT="[Text]" custT="1"/>
      <dgm:spPr/>
      <dgm:t>
        <a:bodyPr/>
        <a:lstStyle/>
        <a:p>
          <a:r>
            <a:rPr lang="en-US" sz="2000" b="1" dirty="0"/>
            <a:t>Basics for Success</a:t>
          </a:r>
        </a:p>
      </dgm:t>
    </dgm:pt>
    <dgm:pt modelId="{0931D7C4-3406-8C4D-B052-748836403844}" type="parTrans" cxnId="{6BDF5658-11BD-0440-A2FA-E518335B7C39}">
      <dgm:prSet/>
      <dgm:spPr/>
      <dgm:t>
        <a:bodyPr/>
        <a:lstStyle/>
        <a:p>
          <a:endParaRPr lang="en-US"/>
        </a:p>
      </dgm:t>
    </dgm:pt>
    <dgm:pt modelId="{2645E275-1D23-0847-9C7F-C08ACBBB6572}" type="sibTrans" cxnId="{6BDF5658-11BD-0440-A2FA-E518335B7C39}">
      <dgm:prSet/>
      <dgm:spPr/>
      <dgm:t>
        <a:bodyPr/>
        <a:lstStyle/>
        <a:p>
          <a:endParaRPr lang="en-US"/>
        </a:p>
      </dgm:t>
    </dgm:pt>
    <dgm:pt modelId="{53E21BFA-814E-FE4F-9A95-2F27C697C972}">
      <dgm:prSet phldrT="[Text]" custT="1"/>
      <dgm:spPr/>
      <dgm:t>
        <a:bodyPr/>
        <a:lstStyle/>
        <a:p>
          <a:r>
            <a:rPr lang="en-US" sz="1800" dirty="0">
              <a:solidFill>
                <a:schemeClr val="bg1"/>
              </a:solidFill>
            </a:rPr>
            <a:t>TPE 6*</a:t>
          </a:r>
          <a:endParaRPr lang="en-US" sz="1800" b="1" dirty="0">
            <a:solidFill>
              <a:schemeClr val="bg1"/>
            </a:solidFill>
          </a:endParaRPr>
        </a:p>
      </dgm:t>
    </dgm:pt>
    <dgm:pt modelId="{2AF3CA58-0E99-F347-B23B-755E0B90BE8F}" type="parTrans" cxnId="{4D7333C8-22F5-9B42-A6B9-F00F3A0C69D3}">
      <dgm:prSet/>
      <dgm:spPr/>
      <dgm:t>
        <a:bodyPr/>
        <a:lstStyle/>
        <a:p>
          <a:endParaRPr lang="en-US"/>
        </a:p>
      </dgm:t>
    </dgm:pt>
    <dgm:pt modelId="{77DEAC19-ED50-BD41-A7C9-EAF490A46377}" type="sibTrans" cxnId="{4D7333C8-22F5-9B42-A6B9-F00F3A0C69D3}">
      <dgm:prSet/>
      <dgm:spPr/>
      <dgm:t>
        <a:bodyPr/>
        <a:lstStyle/>
        <a:p>
          <a:endParaRPr lang="en-US"/>
        </a:p>
      </dgm:t>
    </dgm:pt>
    <dgm:pt modelId="{02BCD461-DD42-E040-BF2D-C5BFE692455C}" type="pres">
      <dgm:prSet presAssocID="{14757A49-B3EA-F749-9EDD-9A1DA01309F6}" presName="Name0" presStyleCnt="0">
        <dgm:presLayoutVars>
          <dgm:chMax val="5"/>
          <dgm:chPref val="5"/>
          <dgm:dir/>
          <dgm:animLvl val="lvl"/>
        </dgm:presLayoutVars>
      </dgm:prSet>
      <dgm:spPr/>
      <dgm:t>
        <a:bodyPr/>
        <a:lstStyle/>
        <a:p>
          <a:endParaRPr lang="en-US"/>
        </a:p>
      </dgm:t>
    </dgm:pt>
    <dgm:pt modelId="{F4666C40-3480-0648-B4AB-E3F04C47F91B}" type="pres">
      <dgm:prSet presAssocID="{79F7D6B1-66E0-FE4E-8158-4FC65AB0CF9D}" presName="parentText1" presStyleLbl="node1" presStyleIdx="0" presStyleCnt="5" custScaleX="100562" custLinFactNeighborX="-17464" custLinFactNeighborY="610">
        <dgm:presLayoutVars>
          <dgm:chMax/>
          <dgm:chPref val="3"/>
          <dgm:bulletEnabled val="1"/>
        </dgm:presLayoutVars>
      </dgm:prSet>
      <dgm:spPr/>
      <dgm:t>
        <a:bodyPr/>
        <a:lstStyle/>
        <a:p>
          <a:endParaRPr lang="en-US"/>
        </a:p>
      </dgm:t>
    </dgm:pt>
    <dgm:pt modelId="{713CD3EA-4F5D-AA43-ADCE-9BC255214433}" type="pres">
      <dgm:prSet presAssocID="{79F7D6B1-66E0-FE4E-8158-4FC65AB0CF9D}" presName="childText1" presStyleLbl="solidAlignAcc1" presStyleIdx="0" presStyleCnt="5" custScaleX="187316" custScaleY="101262" custLinFactNeighborX="-14933" custLinFactNeighborY="-2227">
        <dgm:presLayoutVars>
          <dgm:chMax val="0"/>
          <dgm:chPref val="0"/>
          <dgm:bulletEnabled val="1"/>
        </dgm:presLayoutVars>
      </dgm:prSet>
      <dgm:spPr/>
      <dgm:t>
        <a:bodyPr/>
        <a:lstStyle/>
        <a:p>
          <a:endParaRPr lang="en-US"/>
        </a:p>
      </dgm:t>
    </dgm:pt>
    <dgm:pt modelId="{83B463EE-D46F-2445-A0C7-FDDA596768BA}" type="pres">
      <dgm:prSet presAssocID="{40FE11E2-4B42-9A4C-ADD3-B01CAB9F9AD3}" presName="parentText2" presStyleLbl="node1" presStyleIdx="1" presStyleCnt="5" custScaleX="109794" custScaleY="88217" custLinFactNeighborX="-19390" custLinFactNeighborY="10882">
        <dgm:presLayoutVars>
          <dgm:chMax/>
          <dgm:chPref val="3"/>
          <dgm:bulletEnabled val="1"/>
        </dgm:presLayoutVars>
      </dgm:prSet>
      <dgm:spPr/>
      <dgm:t>
        <a:bodyPr/>
        <a:lstStyle/>
        <a:p>
          <a:endParaRPr lang="en-US"/>
        </a:p>
      </dgm:t>
    </dgm:pt>
    <dgm:pt modelId="{5F69B93D-7140-8A4B-AAF9-3D0B13773C3A}" type="pres">
      <dgm:prSet presAssocID="{40FE11E2-4B42-9A4C-ADD3-B01CAB9F9AD3}" presName="childText2" presStyleLbl="solidAlignAcc1" presStyleIdx="1" presStyleCnt="5" custScaleX="195409" custScaleY="131601" custLinFactNeighborX="-65515" custLinFactNeighborY="11440">
        <dgm:presLayoutVars>
          <dgm:chMax val="0"/>
          <dgm:chPref val="0"/>
          <dgm:bulletEnabled val="1"/>
        </dgm:presLayoutVars>
      </dgm:prSet>
      <dgm:spPr/>
      <dgm:t>
        <a:bodyPr/>
        <a:lstStyle/>
        <a:p>
          <a:endParaRPr lang="en-US"/>
        </a:p>
      </dgm:t>
    </dgm:pt>
    <dgm:pt modelId="{53C4CE27-5890-B448-B838-1D0C5F1912CB}" type="pres">
      <dgm:prSet presAssocID="{2E67E184-CDD1-8E47-931F-7FA35C4D9C3C}" presName="parentText3" presStyleLbl="node1" presStyleIdx="2" presStyleCnt="5" custScaleX="91248" custLinFactNeighborX="-15725" custLinFactNeighborY="19097">
        <dgm:presLayoutVars>
          <dgm:chMax/>
          <dgm:chPref val="3"/>
          <dgm:bulletEnabled val="1"/>
        </dgm:presLayoutVars>
      </dgm:prSet>
      <dgm:spPr/>
      <dgm:t>
        <a:bodyPr/>
        <a:lstStyle/>
        <a:p>
          <a:endParaRPr lang="en-US"/>
        </a:p>
      </dgm:t>
    </dgm:pt>
    <dgm:pt modelId="{445F6B7A-7E59-7643-8F57-F7CA64E59CB1}" type="pres">
      <dgm:prSet presAssocID="{2E67E184-CDD1-8E47-931F-7FA35C4D9C3C}" presName="childText3" presStyleLbl="solidAlignAcc1" presStyleIdx="2" presStyleCnt="5" custScaleX="115182" custScaleY="103139" custLinFactNeighborX="-32111" custLinFactNeighborY="2581">
        <dgm:presLayoutVars>
          <dgm:chMax val="0"/>
          <dgm:chPref val="0"/>
          <dgm:bulletEnabled val="1"/>
        </dgm:presLayoutVars>
      </dgm:prSet>
      <dgm:spPr/>
      <dgm:t>
        <a:bodyPr/>
        <a:lstStyle/>
        <a:p>
          <a:endParaRPr lang="en-US"/>
        </a:p>
      </dgm:t>
    </dgm:pt>
    <dgm:pt modelId="{D0EBC1D8-1451-9343-B7F1-FC0DB577C440}" type="pres">
      <dgm:prSet presAssocID="{F07E2935-D8FF-DA44-9C85-DD6753A6599A}" presName="parentText4" presStyleLbl="node1" presStyleIdx="3" presStyleCnt="5" custScaleX="83158" custLinFactNeighborX="-20055" custLinFactNeighborY="27366">
        <dgm:presLayoutVars>
          <dgm:chMax/>
          <dgm:chPref val="3"/>
          <dgm:bulletEnabled val="1"/>
        </dgm:presLayoutVars>
      </dgm:prSet>
      <dgm:spPr/>
      <dgm:t>
        <a:bodyPr/>
        <a:lstStyle/>
        <a:p>
          <a:endParaRPr lang="en-US"/>
        </a:p>
      </dgm:t>
    </dgm:pt>
    <dgm:pt modelId="{EDC333AC-ACAA-6246-A2A3-E7ABDF92B3A8}" type="pres">
      <dgm:prSet presAssocID="{F07E2935-D8FF-DA44-9C85-DD6753A6599A}" presName="childText4" presStyleLbl="solidAlignAcc1" presStyleIdx="3" presStyleCnt="5" custScaleX="106677" custScaleY="101746" custLinFactNeighborX="-27334" custLinFactNeighborY="10269">
        <dgm:presLayoutVars>
          <dgm:chMax val="0"/>
          <dgm:chPref val="0"/>
          <dgm:bulletEnabled val="1"/>
        </dgm:presLayoutVars>
      </dgm:prSet>
      <dgm:spPr/>
      <dgm:t>
        <a:bodyPr/>
        <a:lstStyle/>
        <a:p>
          <a:endParaRPr lang="en-US"/>
        </a:p>
      </dgm:t>
    </dgm:pt>
    <dgm:pt modelId="{F834AAA6-66D6-7B43-9CD5-1F4B74FF694C}" type="pres">
      <dgm:prSet presAssocID="{44998C6A-467E-AF47-9BD9-F56DCD1F958C}" presName="parentText5" presStyleLbl="node1" presStyleIdx="4" presStyleCnt="5" custScaleX="89400" custLinFactNeighborX="-39991" custLinFactNeighborY="34914">
        <dgm:presLayoutVars>
          <dgm:chMax/>
          <dgm:chPref val="3"/>
          <dgm:bulletEnabled val="1"/>
        </dgm:presLayoutVars>
      </dgm:prSet>
      <dgm:spPr/>
      <dgm:t>
        <a:bodyPr/>
        <a:lstStyle/>
        <a:p>
          <a:endParaRPr lang="en-US"/>
        </a:p>
      </dgm:t>
    </dgm:pt>
    <dgm:pt modelId="{396F279E-E9CD-1F48-946C-535AC841E7D2}" type="pres">
      <dgm:prSet presAssocID="{44998C6A-467E-AF47-9BD9-F56DCD1F958C}" presName="childText5" presStyleLbl="solidAlignAcc1" presStyleIdx="4" presStyleCnt="5" custScaleX="80069" custScaleY="76437" custLinFactNeighborX="-40754" custLinFactNeighborY="5548">
        <dgm:presLayoutVars>
          <dgm:chMax val="0"/>
          <dgm:chPref val="0"/>
          <dgm:bulletEnabled val="1"/>
        </dgm:presLayoutVars>
      </dgm:prSet>
      <dgm:spPr/>
      <dgm:t>
        <a:bodyPr/>
        <a:lstStyle/>
        <a:p>
          <a:endParaRPr lang="en-US"/>
        </a:p>
      </dgm:t>
    </dgm:pt>
  </dgm:ptLst>
  <dgm:cxnLst>
    <dgm:cxn modelId="{8503E942-E879-B742-A7E2-C7BAC02E8167}" srcId="{67CEF9DE-1885-D948-8958-D8A612C261D6}" destId="{41ADB83A-2F97-9D4A-BBE1-59087C61CB6B}" srcOrd="0" destOrd="0" parTransId="{F3A143FE-2DE6-2C44-BBC7-91F3BF8FDF1D}" sibTransId="{15F9E6D5-62C9-A147-9725-A004850DDC12}"/>
    <dgm:cxn modelId="{B557B0FF-74D1-A144-8D68-DB30400B3C95}" srcId="{14757A49-B3EA-F749-9EDD-9A1DA01309F6}" destId="{67CEF9DE-1885-D948-8958-D8A612C261D6}" srcOrd="5" destOrd="0" parTransId="{BD81A801-9AE2-1E42-8ECE-441DEF707D99}" sibTransId="{0E9F1A90-74EA-3042-BC48-A916DF036336}"/>
    <dgm:cxn modelId="{E475B477-1911-DA40-A798-7A420405EFCC}" type="presOf" srcId="{4B97BEDE-1B4F-0A46-AEAD-6120A54BB441}" destId="{5F69B93D-7140-8A4B-AAF9-3D0B13773C3A}" srcOrd="0" destOrd="1" presId="urn:microsoft.com/office/officeart/2009/3/layout/IncreasingArrowsProcess"/>
    <dgm:cxn modelId="{B69D83BE-416D-0A45-8246-6FE0B0B4EB28}" srcId="{40FE11E2-4B42-9A4C-ADD3-B01CAB9F9AD3}" destId="{4B97BEDE-1B4F-0A46-AEAD-6120A54BB441}" srcOrd="1" destOrd="0" parTransId="{0DB5802F-A00C-724C-A264-3F09AC0B2580}" sibTransId="{627DB603-01B1-BB4F-82A2-669949E9F222}"/>
    <dgm:cxn modelId="{29765CA0-42A6-134E-8640-EF5C7885DF22}" type="presOf" srcId="{44998C6A-467E-AF47-9BD9-F56DCD1F958C}" destId="{F834AAA6-66D6-7B43-9CD5-1F4B74FF694C}" srcOrd="0" destOrd="0" presId="urn:microsoft.com/office/officeart/2009/3/layout/IncreasingArrowsProcess"/>
    <dgm:cxn modelId="{9D65E56B-FFEC-1049-B96C-A75A03C3D259}" type="presOf" srcId="{53E21BFA-814E-FE4F-9A95-2F27C697C972}" destId="{713CD3EA-4F5D-AA43-ADCE-9BC255214433}" srcOrd="0" destOrd="0" presId="urn:microsoft.com/office/officeart/2009/3/layout/IncreasingArrowsProcess"/>
    <dgm:cxn modelId="{AA157EF0-6B91-D349-A080-302C315CCB25}" type="presOf" srcId="{01B98887-776E-734E-BC89-76864194298C}" destId="{5F69B93D-7140-8A4B-AAF9-3D0B13773C3A}" srcOrd="0" destOrd="3" presId="urn:microsoft.com/office/officeart/2009/3/layout/IncreasingArrowsProcess"/>
    <dgm:cxn modelId="{284AC22A-E790-6348-BD72-A94F74658B65}" type="presOf" srcId="{41CA23B4-3305-D94D-92BB-5927CABE96BB}" destId="{445F6B7A-7E59-7643-8F57-F7CA64E59CB1}" srcOrd="0" destOrd="2" presId="urn:microsoft.com/office/officeart/2009/3/layout/IncreasingArrowsProcess"/>
    <dgm:cxn modelId="{BE9BF7B1-0554-9941-8189-2303B21C2EEC}" type="presOf" srcId="{F07E2935-D8FF-DA44-9C85-DD6753A6599A}" destId="{D0EBC1D8-1451-9343-B7F1-FC0DB577C440}" srcOrd="0" destOrd="0" presId="urn:microsoft.com/office/officeart/2009/3/layout/IncreasingArrowsProcess"/>
    <dgm:cxn modelId="{DFB84EB0-5917-D14B-AE1A-CFA93AF76EB0}" type="presOf" srcId="{54BBDB2B-3C0A-7A45-AE70-18C58BB222C2}" destId="{EDC333AC-ACAA-6246-A2A3-E7ABDF92B3A8}" srcOrd="0" destOrd="0" presId="urn:microsoft.com/office/officeart/2009/3/layout/IncreasingArrowsProcess"/>
    <dgm:cxn modelId="{12F4DF93-CF93-724F-BC17-69E4495FDB6B}" srcId="{40FE11E2-4B42-9A4C-ADD3-B01CAB9F9AD3}" destId="{01B98887-776E-734E-BC89-76864194298C}" srcOrd="3" destOrd="0" parTransId="{B5D8F6C4-38CA-CA42-BDAC-BC5E14F5787A}" sibTransId="{FE4FA4EB-6CDE-974E-871C-CD7287F5F910}"/>
    <dgm:cxn modelId="{A146BFF0-30E6-F54A-A781-05A06B1BE3FB}" type="presOf" srcId="{79F7D6B1-66E0-FE4E-8158-4FC65AB0CF9D}" destId="{F4666C40-3480-0648-B4AB-E3F04C47F91B}" srcOrd="0" destOrd="0" presId="urn:microsoft.com/office/officeart/2009/3/layout/IncreasingArrowsProcess"/>
    <dgm:cxn modelId="{08FDF53A-AE94-3441-85F1-581E849E640A}" srcId="{F07E2935-D8FF-DA44-9C85-DD6753A6599A}" destId="{6388070B-5218-3A4A-9E56-C0DFA3B34663}" srcOrd="1" destOrd="0" parTransId="{88282402-1302-2043-9AD5-F935F3D26ECE}" sibTransId="{F72F023E-596F-C849-AFD8-0BBF43B21F68}"/>
    <dgm:cxn modelId="{8C0FED80-6488-C54A-95BA-C94C80FB3EDF}" srcId="{14757A49-B3EA-F749-9EDD-9A1DA01309F6}" destId="{F07E2935-D8FF-DA44-9C85-DD6753A6599A}" srcOrd="3" destOrd="0" parTransId="{DB6F8A7C-C234-514A-A9AE-ABD36A43A804}" sibTransId="{57CE148E-3650-6C4E-934D-7DD475F45AF6}"/>
    <dgm:cxn modelId="{6E20D6FC-2EA9-4C40-B94D-9395413F39BE}" srcId="{F07E2935-D8FF-DA44-9C85-DD6753A6599A}" destId="{54BBDB2B-3C0A-7A45-AE70-18C58BB222C2}" srcOrd="0" destOrd="0" parTransId="{C56B1630-0029-3C4B-A58D-18C17895A002}" sibTransId="{C9699B2F-1942-864D-8BAF-224AB3DC4E87}"/>
    <dgm:cxn modelId="{1510F1A8-20EF-7948-AB03-8D2F38BD8679}" type="presOf" srcId="{2E67E184-CDD1-8E47-931F-7FA35C4D9C3C}" destId="{53C4CE27-5890-B448-B838-1D0C5F1912CB}" srcOrd="0" destOrd="0" presId="urn:microsoft.com/office/officeart/2009/3/layout/IncreasingArrowsProcess"/>
    <dgm:cxn modelId="{BAF0B82C-8E3E-2D48-8929-669AD78A86AF}" srcId="{F07E2935-D8FF-DA44-9C85-DD6753A6599A}" destId="{FD7DFCF3-1D62-9D42-A60B-812CE379A67C}" srcOrd="2" destOrd="0" parTransId="{3844CB97-0C2F-6445-AE99-B2884B06B4DB}" sibTransId="{A2A772C9-58D7-F84B-8CBA-7D129FF6C83C}"/>
    <dgm:cxn modelId="{1693F2C7-B107-9446-AC97-66DE33D8137A}" srcId="{14757A49-B3EA-F749-9EDD-9A1DA01309F6}" destId="{79F7D6B1-66E0-FE4E-8158-4FC65AB0CF9D}" srcOrd="0" destOrd="0" parTransId="{1618A872-9E39-1C47-8C67-9773EBDFBA0F}" sibTransId="{A52052D9-733F-D74F-8807-52066B3E948A}"/>
    <dgm:cxn modelId="{3C455A16-C0ED-7743-83D1-69B8FDF64DEE}" type="presOf" srcId="{D92146F0-E166-4742-8792-83450F21DB5A}" destId="{5F69B93D-7140-8A4B-AAF9-3D0B13773C3A}" srcOrd="0" destOrd="2" presId="urn:microsoft.com/office/officeart/2009/3/layout/IncreasingArrowsProcess"/>
    <dgm:cxn modelId="{C8F6990A-0073-3D47-B3A5-C66F27B67902}" type="presOf" srcId="{8C7894E3-78F7-8340-96B1-09CF7CB6FCFB}" destId="{396F279E-E9CD-1F48-946C-535AC841E7D2}" srcOrd="0" destOrd="0" presId="urn:microsoft.com/office/officeart/2009/3/layout/IncreasingArrowsProcess"/>
    <dgm:cxn modelId="{7DF77B76-05D7-C54F-9A49-7AED5376AB67}" type="presOf" srcId="{FD7DFCF3-1D62-9D42-A60B-812CE379A67C}" destId="{EDC333AC-ACAA-6246-A2A3-E7ABDF92B3A8}" srcOrd="0" destOrd="2" presId="urn:microsoft.com/office/officeart/2009/3/layout/IncreasingArrowsProcess"/>
    <dgm:cxn modelId="{4D7333C8-22F5-9B42-A6B9-F00F3A0C69D3}" srcId="{79F7D6B1-66E0-FE4E-8158-4FC65AB0CF9D}" destId="{53E21BFA-814E-FE4F-9A95-2F27C697C972}" srcOrd="0" destOrd="0" parTransId="{2AF3CA58-0E99-F347-B23B-755E0B90BE8F}" sibTransId="{77DEAC19-ED50-BD41-A7C9-EAF490A46377}"/>
    <dgm:cxn modelId="{F5F694BE-D4D6-3C49-9612-D2FC4588FC25}" type="presOf" srcId="{6388070B-5218-3A4A-9E56-C0DFA3B34663}" destId="{EDC333AC-ACAA-6246-A2A3-E7ABDF92B3A8}" srcOrd="0" destOrd="1" presId="urn:microsoft.com/office/officeart/2009/3/layout/IncreasingArrowsProcess"/>
    <dgm:cxn modelId="{811A4421-3D4B-4E44-A03D-EC5380828636}" srcId="{14757A49-B3EA-F749-9EDD-9A1DA01309F6}" destId="{2E67E184-CDD1-8E47-931F-7FA35C4D9C3C}" srcOrd="2" destOrd="0" parTransId="{6347BA00-C7D2-E04A-8731-EC514FDD388A}" sibTransId="{1C03D42E-895B-CD4E-8B59-9AFC7F3DA520}"/>
    <dgm:cxn modelId="{E7FF03D5-689A-CF4E-AE4D-68D4BD03BAF7}" srcId="{40FE11E2-4B42-9A4C-ADD3-B01CAB9F9AD3}" destId="{121DA994-76CB-D24D-BC24-BEA87977CD03}" srcOrd="4" destOrd="0" parTransId="{E8426B56-3509-F243-B7F8-B3177FB98F27}" sibTransId="{8181D618-8F3A-5F45-A166-6A44648245A9}"/>
    <dgm:cxn modelId="{C9CB60D4-7384-B14D-9358-8ADE491CDF9A}" type="presOf" srcId="{58B8AA37-7D11-3D44-8E49-2DB5F38F006D}" destId="{445F6B7A-7E59-7643-8F57-F7CA64E59CB1}" srcOrd="0" destOrd="1" presId="urn:microsoft.com/office/officeart/2009/3/layout/IncreasingArrowsProcess"/>
    <dgm:cxn modelId="{1A181D3D-5056-0F4C-AF59-7DBF6A10132D}" srcId="{2E67E184-CDD1-8E47-931F-7FA35C4D9C3C}" destId="{58B8AA37-7D11-3D44-8E49-2DB5F38F006D}" srcOrd="1" destOrd="0" parTransId="{E9D7A5D4-9A94-5E4A-BD49-C37A11E14AB8}" sibTransId="{528353A4-ED22-3C47-A484-FD7BCE42C6B5}"/>
    <dgm:cxn modelId="{03D8896B-497B-724F-8A5F-4D7A69C5B2B7}" srcId="{40FE11E2-4B42-9A4C-ADD3-B01CAB9F9AD3}" destId="{D92146F0-E166-4742-8792-83450F21DB5A}" srcOrd="2" destOrd="0" parTransId="{FC01F96D-4A9D-CA4A-8038-F3A00FC814C6}" sibTransId="{0DB04053-EE55-A54D-B520-CCBD43020018}"/>
    <dgm:cxn modelId="{7D8861AC-47B7-1149-8385-A39366C71D45}" type="presOf" srcId="{3DB10D39-D59A-8D4A-97F2-02033ACA8B47}" destId="{445F6B7A-7E59-7643-8F57-F7CA64E59CB1}" srcOrd="0" destOrd="0" presId="urn:microsoft.com/office/officeart/2009/3/layout/IncreasingArrowsProcess"/>
    <dgm:cxn modelId="{9BF62652-EFAD-9E4A-9774-1E9FF00AADD7}" srcId="{2E67E184-CDD1-8E47-931F-7FA35C4D9C3C}" destId="{41CA23B4-3305-D94D-92BB-5927CABE96BB}" srcOrd="2" destOrd="0" parTransId="{6E7FB02C-84F8-1049-BB71-5E52F9BC20FE}" sibTransId="{426038AC-17CD-F741-A2B0-9169A131F1F7}"/>
    <dgm:cxn modelId="{77639624-82D3-4D49-BD3B-20424EA4E677}" srcId="{2E67E184-CDD1-8E47-931F-7FA35C4D9C3C}" destId="{3DB10D39-D59A-8D4A-97F2-02033ACA8B47}" srcOrd="0" destOrd="0" parTransId="{E45F90CE-768F-C54F-B42A-6FEA5F128486}" sibTransId="{65C793CF-197C-E84F-81AC-4F1BA3D65EB8}"/>
    <dgm:cxn modelId="{6BDF5658-11BD-0440-A2FA-E518335B7C39}" srcId="{14757A49-B3EA-F749-9EDD-9A1DA01309F6}" destId="{40FE11E2-4B42-9A4C-ADD3-B01CAB9F9AD3}" srcOrd="1" destOrd="0" parTransId="{0931D7C4-3406-8C4D-B052-748836403844}" sibTransId="{2645E275-1D23-0847-9C7F-C08ACBBB6572}"/>
    <dgm:cxn modelId="{A4B26F44-0DF8-F640-BA2A-1C602241E1F7}" srcId="{40FE11E2-4B42-9A4C-ADD3-B01CAB9F9AD3}" destId="{A6155468-4A52-3648-8EC2-B288BD83DF56}" srcOrd="0" destOrd="0" parTransId="{BE6690D8-5382-6F4F-B958-C795201344F9}" sibTransId="{9EEAFC24-2330-FD4C-9E59-7496BDCF5528}"/>
    <dgm:cxn modelId="{F4FA0EBA-CF6C-4040-B734-A6055A8BFADA}" type="presOf" srcId="{40FE11E2-4B42-9A4C-ADD3-B01CAB9F9AD3}" destId="{83B463EE-D46F-2445-A0C7-FDDA596768BA}" srcOrd="0" destOrd="0" presId="urn:microsoft.com/office/officeart/2009/3/layout/IncreasingArrowsProcess"/>
    <dgm:cxn modelId="{5E4D74DE-4A9B-884F-9085-321BF7114CBC}" type="presOf" srcId="{121DA994-76CB-D24D-BC24-BEA87977CD03}" destId="{5F69B93D-7140-8A4B-AAF9-3D0B13773C3A}" srcOrd="0" destOrd="4" presId="urn:microsoft.com/office/officeart/2009/3/layout/IncreasingArrowsProcess"/>
    <dgm:cxn modelId="{5B3F60A3-B031-AE48-AF8D-368191CFA6C3}" type="presOf" srcId="{A6155468-4A52-3648-8EC2-B288BD83DF56}" destId="{5F69B93D-7140-8A4B-AAF9-3D0B13773C3A}" srcOrd="0" destOrd="0" presId="urn:microsoft.com/office/officeart/2009/3/layout/IncreasingArrowsProcess"/>
    <dgm:cxn modelId="{1556BF39-8D7B-AD47-9E7C-3351E092E1DB}" srcId="{14757A49-B3EA-F749-9EDD-9A1DA01309F6}" destId="{44998C6A-467E-AF47-9BD9-F56DCD1F958C}" srcOrd="4" destOrd="0" parTransId="{495DC5B8-3B92-124E-9324-D5099A072018}" sibTransId="{24C0917E-E22F-344F-A196-285FF019D987}"/>
    <dgm:cxn modelId="{BBE7440C-0023-DD4E-ABD4-2D253FD2045C}" type="presOf" srcId="{14757A49-B3EA-F749-9EDD-9A1DA01309F6}" destId="{02BCD461-DD42-E040-BF2D-C5BFE692455C}" srcOrd="0" destOrd="0" presId="urn:microsoft.com/office/officeart/2009/3/layout/IncreasingArrowsProcess"/>
    <dgm:cxn modelId="{F6650A30-41D8-7B4F-806F-8B344A039B9E}" srcId="{44998C6A-467E-AF47-9BD9-F56DCD1F958C}" destId="{8C7894E3-78F7-8340-96B1-09CF7CB6FCFB}" srcOrd="0" destOrd="0" parTransId="{C3580151-F361-0143-8D10-C2A61A875073}" sibTransId="{6C97FF23-2D9B-CA49-9CDC-8CFF839C0277}"/>
    <dgm:cxn modelId="{767C866E-EFF1-4543-A691-46DFBA08F3B2}" type="presParOf" srcId="{02BCD461-DD42-E040-BF2D-C5BFE692455C}" destId="{F4666C40-3480-0648-B4AB-E3F04C47F91B}" srcOrd="0" destOrd="0" presId="urn:microsoft.com/office/officeart/2009/3/layout/IncreasingArrowsProcess"/>
    <dgm:cxn modelId="{6082C430-9469-8344-82F7-85853CDEF078}" type="presParOf" srcId="{02BCD461-DD42-E040-BF2D-C5BFE692455C}" destId="{713CD3EA-4F5D-AA43-ADCE-9BC255214433}" srcOrd="1" destOrd="0" presId="urn:microsoft.com/office/officeart/2009/3/layout/IncreasingArrowsProcess"/>
    <dgm:cxn modelId="{B1F3EC6E-69ED-E54C-A878-9096BD54A65C}" type="presParOf" srcId="{02BCD461-DD42-E040-BF2D-C5BFE692455C}" destId="{83B463EE-D46F-2445-A0C7-FDDA596768BA}" srcOrd="2" destOrd="0" presId="urn:microsoft.com/office/officeart/2009/3/layout/IncreasingArrowsProcess"/>
    <dgm:cxn modelId="{48E7D91F-AE6D-2743-ACA5-E9D6209DB457}" type="presParOf" srcId="{02BCD461-DD42-E040-BF2D-C5BFE692455C}" destId="{5F69B93D-7140-8A4B-AAF9-3D0B13773C3A}" srcOrd="3" destOrd="0" presId="urn:microsoft.com/office/officeart/2009/3/layout/IncreasingArrowsProcess"/>
    <dgm:cxn modelId="{8C40474C-8E35-6640-8F1B-150529BA4E65}" type="presParOf" srcId="{02BCD461-DD42-E040-BF2D-C5BFE692455C}" destId="{53C4CE27-5890-B448-B838-1D0C5F1912CB}" srcOrd="4" destOrd="0" presId="urn:microsoft.com/office/officeart/2009/3/layout/IncreasingArrowsProcess"/>
    <dgm:cxn modelId="{218D1B69-D34F-7940-8656-68C113B13382}" type="presParOf" srcId="{02BCD461-DD42-E040-BF2D-C5BFE692455C}" destId="{445F6B7A-7E59-7643-8F57-F7CA64E59CB1}" srcOrd="5" destOrd="0" presId="urn:microsoft.com/office/officeart/2009/3/layout/IncreasingArrowsProcess"/>
    <dgm:cxn modelId="{FF4C9D49-DD8A-7940-BB42-72690F3ED22D}" type="presParOf" srcId="{02BCD461-DD42-E040-BF2D-C5BFE692455C}" destId="{D0EBC1D8-1451-9343-B7F1-FC0DB577C440}" srcOrd="6" destOrd="0" presId="urn:microsoft.com/office/officeart/2009/3/layout/IncreasingArrowsProcess"/>
    <dgm:cxn modelId="{A8DDD7B9-92B3-324D-A8E0-843ABA388D50}" type="presParOf" srcId="{02BCD461-DD42-E040-BF2D-C5BFE692455C}" destId="{EDC333AC-ACAA-6246-A2A3-E7ABDF92B3A8}" srcOrd="7" destOrd="0" presId="urn:microsoft.com/office/officeart/2009/3/layout/IncreasingArrowsProcess"/>
    <dgm:cxn modelId="{F0D38E60-6750-7E42-A343-EE6369143C74}" type="presParOf" srcId="{02BCD461-DD42-E040-BF2D-C5BFE692455C}" destId="{F834AAA6-66D6-7B43-9CD5-1F4B74FF694C}" srcOrd="8" destOrd="0" presId="urn:microsoft.com/office/officeart/2009/3/layout/IncreasingArrowsProcess"/>
    <dgm:cxn modelId="{32BAEF33-FFA0-5243-B833-0CB87F5511DD}" type="presParOf" srcId="{02BCD461-DD42-E040-BF2D-C5BFE692455C}" destId="{396F279E-E9CD-1F48-946C-535AC841E7D2}"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66C40-3480-0648-B4AB-E3F04C47F91B}">
      <dsp:nvSpPr>
        <dsp:cNvPr id="0" name=""/>
        <dsp:cNvSpPr/>
      </dsp:nvSpPr>
      <dsp:spPr>
        <a:xfrm>
          <a:off x="0" y="212288"/>
          <a:ext cx="8863207" cy="1281755"/>
        </a:xfrm>
        <a:prstGeom prst="rightArrow">
          <a:avLst>
            <a:gd name="adj1" fmla="val 50000"/>
            <a:gd name="adj2" fmla="val 50000"/>
          </a:avLst>
        </a:prstGeom>
        <a:blipFill rotWithShape="0">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3479" numCol="1" spcCol="1270" anchor="ctr" anchorCtr="0">
          <a:noAutofit/>
        </a:bodyPr>
        <a:lstStyle/>
        <a:p>
          <a:pPr lvl="0" algn="l" defTabSz="889000">
            <a:lnSpc>
              <a:spcPct val="90000"/>
            </a:lnSpc>
            <a:spcBef>
              <a:spcPct val="0"/>
            </a:spcBef>
            <a:spcAft>
              <a:spcPct val="35000"/>
            </a:spcAft>
          </a:pPr>
          <a:r>
            <a:rPr lang="en-US" sz="2000" b="1" kern="1200" dirty="0"/>
            <a:t>Professionalism</a:t>
          </a:r>
        </a:p>
      </dsp:txBody>
      <dsp:txXfrm>
        <a:off x="0" y="532727"/>
        <a:ext cx="8542768" cy="640877"/>
      </dsp:txXfrm>
    </dsp:sp>
    <dsp:sp modelId="{713CD3EA-4F5D-AA43-ADCE-9BC255214433}">
      <dsp:nvSpPr>
        <dsp:cNvPr id="0" name=""/>
        <dsp:cNvSpPr/>
      </dsp:nvSpPr>
      <dsp:spPr>
        <a:xfrm>
          <a:off x="8" y="1123970"/>
          <a:ext cx="3051271" cy="2383209"/>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chemeClr val="bg1"/>
              </a:solidFill>
            </a:rPr>
            <a:t>TPE 6*</a:t>
          </a:r>
          <a:endParaRPr lang="en-US" sz="1800" b="1" kern="1200" dirty="0">
            <a:solidFill>
              <a:schemeClr val="bg1"/>
            </a:solidFill>
          </a:endParaRPr>
        </a:p>
      </dsp:txBody>
      <dsp:txXfrm>
        <a:off x="8" y="1123970"/>
        <a:ext cx="3051271" cy="2383209"/>
      </dsp:txXfrm>
    </dsp:sp>
    <dsp:sp modelId="{83B463EE-D46F-2445-A0C7-FDDA596768BA}">
      <dsp:nvSpPr>
        <dsp:cNvPr id="0" name=""/>
        <dsp:cNvSpPr/>
      </dsp:nvSpPr>
      <dsp:spPr>
        <a:xfrm>
          <a:off x="838191" y="846881"/>
          <a:ext cx="7888597" cy="1130726"/>
        </a:xfrm>
        <a:prstGeom prst="rightArrow">
          <a:avLst>
            <a:gd name="adj1" fmla="val 50000"/>
            <a:gd name="adj2" fmla="val 50000"/>
          </a:avLst>
        </a:prstGeom>
        <a:blipFill rotWithShape="0">
          <a:blip xmlns:r="http://schemas.openxmlformats.org/officeDocument/2006/relationships" r:embed="rId1">
            <a:duotone>
              <a:schemeClr val="accent5">
                <a:hueOff val="-2495436"/>
                <a:satOff val="-3864"/>
                <a:lumOff val="0"/>
                <a:alphaOff val="0"/>
                <a:tint val="98000"/>
                <a:lumMod val="102000"/>
              </a:schemeClr>
              <a:schemeClr val="accent5">
                <a:hueOff val="-2495436"/>
                <a:satOff val="-3864"/>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3479" numCol="1" spcCol="1270" anchor="ctr" anchorCtr="0">
          <a:noAutofit/>
        </a:bodyPr>
        <a:lstStyle/>
        <a:p>
          <a:pPr lvl="0" algn="l" defTabSz="889000">
            <a:lnSpc>
              <a:spcPct val="90000"/>
            </a:lnSpc>
            <a:spcBef>
              <a:spcPct val="0"/>
            </a:spcBef>
            <a:spcAft>
              <a:spcPct val="35000"/>
            </a:spcAft>
          </a:pPr>
          <a:r>
            <a:rPr lang="en-US" sz="2000" b="1" kern="1200" dirty="0"/>
            <a:t>Basics for Success</a:t>
          </a:r>
        </a:p>
      </dsp:txBody>
      <dsp:txXfrm>
        <a:off x="838191" y="1129563"/>
        <a:ext cx="7605916" cy="565363"/>
      </dsp:txXfrm>
    </dsp:sp>
    <dsp:sp modelId="{5F69B93D-7140-8A4B-AAF9-3D0B13773C3A}">
      <dsp:nvSpPr>
        <dsp:cNvPr id="0" name=""/>
        <dsp:cNvSpPr/>
      </dsp:nvSpPr>
      <dsp:spPr>
        <a:xfrm>
          <a:off x="738908" y="1516025"/>
          <a:ext cx="3183101" cy="3097240"/>
        </a:xfrm>
        <a:prstGeom prst="rect">
          <a:avLst/>
        </a:prstGeom>
        <a:solidFill>
          <a:schemeClr val="lt1">
            <a:hueOff val="0"/>
            <a:satOff val="0"/>
            <a:lumOff val="0"/>
            <a:alphaOff val="0"/>
          </a:schemeClr>
        </a:solidFill>
        <a:ln w="9525" cap="rnd" cmpd="sng" algn="ctr">
          <a:solidFill>
            <a:schemeClr val="accent5">
              <a:hueOff val="-2495436"/>
              <a:satOff val="-3864"/>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solidFill>
                <a:schemeClr val="bg1"/>
              </a:solidFill>
            </a:rPr>
            <a:t>1) Communication</a:t>
          </a:r>
        </a:p>
        <a:p>
          <a:pPr lvl="0" algn="l" defTabSz="800100" rtl="0">
            <a:lnSpc>
              <a:spcPct val="90000"/>
            </a:lnSpc>
            <a:spcBef>
              <a:spcPct val="0"/>
            </a:spcBef>
            <a:spcAft>
              <a:spcPct val="35000"/>
            </a:spcAft>
          </a:pPr>
          <a:r>
            <a:rPr lang="en-US" sz="1800" kern="1200" dirty="0">
              <a:solidFill>
                <a:schemeClr val="bg1"/>
              </a:solidFill>
            </a:rPr>
            <a:t>2) Organization, </a:t>
          </a:r>
        </a:p>
        <a:p>
          <a:pPr lvl="0" algn="l" defTabSz="800100" rtl="0">
            <a:lnSpc>
              <a:spcPct val="90000"/>
            </a:lnSpc>
            <a:spcBef>
              <a:spcPct val="0"/>
            </a:spcBef>
            <a:spcAft>
              <a:spcPct val="35000"/>
            </a:spcAft>
          </a:pPr>
          <a:r>
            <a:rPr lang="en-US" sz="1800" kern="1200" dirty="0">
              <a:solidFill>
                <a:schemeClr val="bg1"/>
              </a:solidFill>
            </a:rPr>
            <a:t>Planning, and  </a:t>
          </a:r>
        </a:p>
        <a:p>
          <a:pPr lvl="0" algn="l" defTabSz="800100" rtl="0">
            <a:lnSpc>
              <a:spcPct val="90000"/>
            </a:lnSpc>
            <a:spcBef>
              <a:spcPct val="0"/>
            </a:spcBef>
            <a:spcAft>
              <a:spcPct val="35000"/>
            </a:spcAft>
          </a:pPr>
          <a:r>
            <a:rPr lang="en-US" sz="1800" kern="1200" dirty="0">
              <a:solidFill>
                <a:schemeClr val="bg1"/>
              </a:solidFill>
            </a:rPr>
            <a:t>Punctuality</a:t>
          </a:r>
        </a:p>
        <a:p>
          <a:pPr lvl="0" algn="l" defTabSz="800100" rtl="0">
            <a:lnSpc>
              <a:spcPct val="90000"/>
            </a:lnSpc>
            <a:spcBef>
              <a:spcPct val="0"/>
            </a:spcBef>
            <a:spcAft>
              <a:spcPct val="35000"/>
            </a:spcAft>
          </a:pPr>
          <a:r>
            <a:rPr lang="en-US" sz="1800" kern="1200" dirty="0">
              <a:solidFill>
                <a:schemeClr val="bg1"/>
              </a:solidFill>
            </a:rPr>
            <a:t>3) Tact &amp; Judgment</a:t>
          </a:r>
        </a:p>
        <a:p>
          <a:pPr lvl="0" algn="l" defTabSz="800100" rtl="0">
            <a:lnSpc>
              <a:spcPct val="90000"/>
            </a:lnSpc>
            <a:spcBef>
              <a:spcPct val="0"/>
            </a:spcBef>
            <a:spcAft>
              <a:spcPct val="35000"/>
            </a:spcAft>
          </a:pPr>
          <a:r>
            <a:rPr lang="en-US" sz="1800" kern="1200" dirty="0">
              <a:solidFill>
                <a:schemeClr val="bg1"/>
              </a:solidFill>
            </a:rPr>
            <a:t>4) Reliability, Persistence</a:t>
          </a:r>
        </a:p>
        <a:p>
          <a:pPr lvl="0" algn="l" defTabSz="800100" rtl="0">
            <a:lnSpc>
              <a:spcPct val="90000"/>
            </a:lnSpc>
            <a:spcBef>
              <a:spcPct val="0"/>
            </a:spcBef>
            <a:spcAft>
              <a:spcPct val="35000"/>
            </a:spcAft>
          </a:pPr>
          <a:r>
            <a:rPr lang="en-US" sz="1800" kern="1200" dirty="0">
              <a:solidFill>
                <a:schemeClr val="bg1"/>
              </a:solidFill>
            </a:rPr>
            <a:t>5) Self-Initiative, </a:t>
          </a:r>
        </a:p>
        <a:p>
          <a:pPr lvl="0" algn="l" defTabSz="800100" rtl="0">
            <a:lnSpc>
              <a:spcPct val="90000"/>
            </a:lnSpc>
            <a:spcBef>
              <a:spcPct val="0"/>
            </a:spcBef>
            <a:spcAft>
              <a:spcPct val="35000"/>
            </a:spcAft>
          </a:pPr>
          <a:r>
            <a:rPr lang="en-US" sz="1800" kern="1200" dirty="0">
              <a:solidFill>
                <a:schemeClr val="bg1"/>
              </a:solidFill>
            </a:rPr>
            <a:t>Independence, </a:t>
          </a:r>
        </a:p>
        <a:p>
          <a:pPr lvl="0" algn="l" defTabSz="800100" rtl="0">
            <a:lnSpc>
              <a:spcPct val="90000"/>
            </a:lnSpc>
            <a:spcBef>
              <a:spcPct val="0"/>
            </a:spcBef>
            <a:spcAft>
              <a:spcPct val="35000"/>
            </a:spcAft>
          </a:pPr>
          <a:r>
            <a:rPr lang="en-US" sz="1800" kern="1200" dirty="0">
              <a:solidFill>
                <a:schemeClr val="bg1"/>
              </a:solidFill>
            </a:rPr>
            <a:t>Responsibility</a:t>
          </a:r>
        </a:p>
      </dsp:txBody>
      <dsp:txXfrm>
        <a:off x="738908" y="1516025"/>
        <a:ext cx="3183101" cy="3097240"/>
      </dsp:txXfrm>
    </dsp:sp>
    <dsp:sp modelId="{53C4CE27-5890-B448-B838-1D0C5F1912CB}">
      <dsp:nvSpPr>
        <dsp:cNvPr id="0" name=""/>
        <dsp:cNvSpPr/>
      </dsp:nvSpPr>
      <dsp:spPr>
        <a:xfrm>
          <a:off x="3581390" y="1304079"/>
          <a:ext cx="5069866" cy="1281755"/>
        </a:xfrm>
        <a:prstGeom prst="rightArrow">
          <a:avLst>
            <a:gd name="adj1" fmla="val 50000"/>
            <a:gd name="adj2" fmla="val 50000"/>
          </a:avLst>
        </a:prstGeom>
        <a:blipFill rotWithShape="0">
          <a:blip xmlns:r="http://schemas.openxmlformats.org/officeDocument/2006/relationships" r:embed="rId1">
            <a:duotone>
              <a:schemeClr val="accent5">
                <a:hueOff val="-4990872"/>
                <a:satOff val="-7727"/>
                <a:lumOff val="0"/>
                <a:alphaOff val="0"/>
                <a:tint val="98000"/>
                <a:lumMod val="102000"/>
              </a:schemeClr>
              <a:schemeClr val="accent5">
                <a:hueOff val="-4990872"/>
                <a:satOff val="-7727"/>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3479" numCol="1" spcCol="1270" anchor="ctr" anchorCtr="0">
          <a:noAutofit/>
        </a:bodyPr>
        <a:lstStyle/>
        <a:p>
          <a:pPr lvl="0" algn="l" defTabSz="889000" rtl="0">
            <a:lnSpc>
              <a:spcPct val="90000"/>
            </a:lnSpc>
            <a:spcBef>
              <a:spcPct val="0"/>
            </a:spcBef>
            <a:spcAft>
              <a:spcPct val="35000"/>
            </a:spcAft>
          </a:pPr>
          <a:r>
            <a:rPr lang="en-US" sz="2000" b="1" kern="1200" dirty="0"/>
            <a:t>Interpersonal Skills</a:t>
          </a:r>
          <a:endParaRPr lang="en-US" sz="2000" kern="1200" dirty="0"/>
        </a:p>
      </dsp:txBody>
      <dsp:txXfrm>
        <a:off x="3581390" y="1624518"/>
        <a:ext cx="4749427" cy="640877"/>
      </dsp:txXfrm>
    </dsp:sp>
    <dsp:sp modelId="{445F6B7A-7E59-7643-8F57-F7CA64E59CB1}">
      <dsp:nvSpPr>
        <dsp:cNvPr id="0" name=""/>
        <dsp:cNvSpPr/>
      </dsp:nvSpPr>
      <dsp:spPr>
        <a:xfrm>
          <a:off x="3565233" y="2069872"/>
          <a:ext cx="1876249" cy="2427385"/>
        </a:xfrm>
        <a:prstGeom prst="rect">
          <a:avLst/>
        </a:prstGeom>
        <a:solidFill>
          <a:schemeClr val="lt1">
            <a:hueOff val="0"/>
            <a:satOff val="0"/>
            <a:lumOff val="0"/>
            <a:alphaOff val="0"/>
          </a:schemeClr>
        </a:solidFill>
        <a:ln w="9525" cap="rnd" cmpd="sng" algn="ctr">
          <a:solidFill>
            <a:schemeClr val="accent5">
              <a:hueOff val="-4990872"/>
              <a:satOff val="-7727"/>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solidFill>
                <a:schemeClr val="bg1"/>
              </a:solidFill>
            </a:rPr>
            <a:t>1) Interaction</a:t>
          </a:r>
        </a:p>
        <a:p>
          <a:pPr lvl="0" algn="l" defTabSz="800100" rtl="0">
            <a:lnSpc>
              <a:spcPct val="90000"/>
            </a:lnSpc>
            <a:spcBef>
              <a:spcPct val="0"/>
            </a:spcBef>
            <a:spcAft>
              <a:spcPct val="35000"/>
            </a:spcAft>
          </a:pPr>
          <a:r>
            <a:rPr lang="en-US" sz="1800" kern="1200" dirty="0">
              <a:solidFill>
                <a:schemeClr val="bg1"/>
              </a:solidFill>
            </a:rPr>
            <a:t>2) Collaboration &amp; Collegiality</a:t>
          </a:r>
        </a:p>
        <a:p>
          <a:pPr lvl="0" algn="l" defTabSz="800100" rtl="0">
            <a:lnSpc>
              <a:spcPct val="90000"/>
            </a:lnSpc>
            <a:spcBef>
              <a:spcPct val="0"/>
            </a:spcBef>
            <a:spcAft>
              <a:spcPct val="35000"/>
            </a:spcAft>
          </a:pPr>
          <a:r>
            <a:rPr lang="en-US" sz="1800" kern="1200" dirty="0">
              <a:solidFill>
                <a:schemeClr val="bg1"/>
              </a:solidFill>
            </a:rPr>
            <a:t>3) Feedback:  Receiving &amp; Soliciting</a:t>
          </a:r>
        </a:p>
        <a:p>
          <a:pPr lvl="0" algn="l" defTabSz="800100" rtl="0">
            <a:lnSpc>
              <a:spcPct val="90000"/>
            </a:lnSpc>
            <a:spcBef>
              <a:spcPct val="0"/>
            </a:spcBef>
            <a:spcAft>
              <a:spcPct val="35000"/>
            </a:spcAft>
          </a:pPr>
          <a:endParaRPr lang="en-US" sz="1800" kern="1200" dirty="0"/>
        </a:p>
      </dsp:txBody>
      <dsp:txXfrm>
        <a:off x="3565233" y="2069872"/>
        <a:ext cx="1876249" cy="2427385"/>
      </dsp:txXfrm>
    </dsp:sp>
    <dsp:sp modelId="{D0EBC1D8-1451-9343-B7F1-FC0DB577C440}">
      <dsp:nvSpPr>
        <dsp:cNvPr id="0" name=""/>
        <dsp:cNvSpPr/>
      </dsp:nvSpPr>
      <dsp:spPr>
        <a:xfrm>
          <a:off x="5384796" y="1837484"/>
          <a:ext cx="3265192" cy="1281755"/>
        </a:xfrm>
        <a:prstGeom prst="rightArrow">
          <a:avLst>
            <a:gd name="adj1" fmla="val 50000"/>
            <a:gd name="adj2" fmla="val 50000"/>
          </a:avLst>
        </a:prstGeom>
        <a:blipFill rotWithShape="0">
          <a:blip xmlns:r="http://schemas.openxmlformats.org/officeDocument/2006/relationships" r:embed="rId1">
            <a:duotone>
              <a:schemeClr val="accent5">
                <a:hueOff val="-7486308"/>
                <a:satOff val="-11591"/>
                <a:lumOff val="0"/>
                <a:alphaOff val="0"/>
                <a:tint val="98000"/>
                <a:lumMod val="102000"/>
              </a:schemeClr>
              <a:schemeClr val="accent5">
                <a:hueOff val="-7486308"/>
                <a:satOff val="-11591"/>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3479" numCol="1" spcCol="1270" anchor="ctr" anchorCtr="0">
          <a:noAutofit/>
        </a:bodyPr>
        <a:lstStyle/>
        <a:p>
          <a:pPr lvl="0" algn="l" defTabSz="889000" rtl="0">
            <a:lnSpc>
              <a:spcPct val="90000"/>
            </a:lnSpc>
            <a:spcBef>
              <a:spcPct val="0"/>
            </a:spcBef>
            <a:spcAft>
              <a:spcPct val="35000"/>
            </a:spcAft>
          </a:pPr>
          <a:r>
            <a:rPr lang="en-US" sz="2000" b="1" kern="1200" dirty="0"/>
            <a:t>Values &amp; Advocacy</a:t>
          </a:r>
          <a:endParaRPr lang="en-US" sz="2000" kern="1200" dirty="0"/>
        </a:p>
      </dsp:txBody>
      <dsp:txXfrm>
        <a:off x="5384796" y="2157923"/>
        <a:ext cx="2944753" cy="640877"/>
      </dsp:txXfrm>
    </dsp:sp>
    <dsp:sp modelId="{EDC333AC-ACAA-6246-A2A3-E7ABDF92B3A8}">
      <dsp:nvSpPr>
        <dsp:cNvPr id="0" name=""/>
        <dsp:cNvSpPr/>
      </dsp:nvSpPr>
      <dsp:spPr>
        <a:xfrm>
          <a:off x="5341967" y="2694619"/>
          <a:ext cx="1737707" cy="2394600"/>
        </a:xfrm>
        <a:prstGeom prst="rect">
          <a:avLst/>
        </a:prstGeom>
        <a:solidFill>
          <a:schemeClr val="lt1">
            <a:hueOff val="0"/>
            <a:satOff val="0"/>
            <a:lumOff val="0"/>
            <a:alphaOff val="0"/>
          </a:schemeClr>
        </a:solidFill>
        <a:ln w="9525" cap="rnd" cmpd="sng" algn="ctr">
          <a:solidFill>
            <a:schemeClr val="accent5">
              <a:hueOff val="-7486308"/>
              <a:satOff val="-11591"/>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solidFill>
                <a:schemeClr val="bg1"/>
              </a:solidFill>
            </a:rPr>
            <a:t>1) For Learning</a:t>
          </a:r>
        </a:p>
        <a:p>
          <a:pPr lvl="0" algn="l" defTabSz="800100" rtl="0">
            <a:lnSpc>
              <a:spcPct val="90000"/>
            </a:lnSpc>
            <a:spcBef>
              <a:spcPct val="0"/>
            </a:spcBef>
            <a:spcAft>
              <a:spcPct val="35000"/>
            </a:spcAft>
          </a:pPr>
          <a:r>
            <a:rPr lang="en-US" sz="1800" b="1" i="1" kern="1200" dirty="0">
              <a:solidFill>
                <a:schemeClr val="bg1"/>
              </a:solidFill>
            </a:rPr>
            <a:t>2) For Diversity &amp; Social Justice</a:t>
          </a:r>
        </a:p>
        <a:p>
          <a:pPr lvl="0" algn="l" defTabSz="800100" rtl="0">
            <a:lnSpc>
              <a:spcPct val="90000"/>
            </a:lnSpc>
            <a:spcBef>
              <a:spcPct val="0"/>
            </a:spcBef>
            <a:spcAft>
              <a:spcPct val="35000"/>
            </a:spcAft>
          </a:pPr>
          <a:r>
            <a:rPr lang="en-US" sz="1800" kern="1200" dirty="0">
              <a:solidFill>
                <a:schemeClr val="bg1"/>
              </a:solidFill>
            </a:rPr>
            <a:t>3) For Community </a:t>
          </a:r>
          <a:r>
            <a:rPr lang="en-US" sz="1800" kern="1200" dirty="0">
              <a:solidFill>
                <a:srgbClr val="FFFFFF"/>
              </a:solidFill>
            </a:rPr>
            <a:t>Role</a:t>
          </a:r>
        </a:p>
      </dsp:txBody>
      <dsp:txXfrm>
        <a:off x="5341967" y="2694619"/>
        <a:ext cx="1737707" cy="2394600"/>
      </dsp:txXfrm>
    </dsp:sp>
    <dsp:sp modelId="{F834AAA6-66D6-7B43-9CD5-1F4B74FF694C}">
      <dsp:nvSpPr>
        <dsp:cNvPr id="0" name=""/>
        <dsp:cNvSpPr/>
      </dsp:nvSpPr>
      <dsp:spPr>
        <a:xfrm>
          <a:off x="6673268" y="2361648"/>
          <a:ext cx="2054166" cy="1281755"/>
        </a:xfrm>
        <a:prstGeom prst="rightArrow">
          <a:avLst>
            <a:gd name="adj1" fmla="val 50000"/>
            <a:gd name="adj2" fmla="val 50000"/>
          </a:avLst>
        </a:prstGeom>
        <a:blipFill rotWithShape="0">
          <a:blip xmlns:r="http://schemas.openxmlformats.org/officeDocument/2006/relationships" r:embed="rId1">
            <a:duotone>
              <a:schemeClr val="accent5">
                <a:hueOff val="-9981745"/>
                <a:satOff val="-15454"/>
                <a:lumOff val="0"/>
                <a:alphaOff val="0"/>
                <a:tint val="98000"/>
                <a:lumMod val="102000"/>
              </a:schemeClr>
              <a:schemeClr val="accent5">
                <a:hueOff val="-9981745"/>
                <a:satOff val="-15454"/>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03479" numCol="1" spcCol="1270" anchor="ctr" anchorCtr="0">
          <a:noAutofit/>
        </a:bodyPr>
        <a:lstStyle/>
        <a:p>
          <a:pPr lvl="0" algn="l" defTabSz="889000" rtl="0">
            <a:lnSpc>
              <a:spcPct val="90000"/>
            </a:lnSpc>
            <a:spcBef>
              <a:spcPct val="0"/>
            </a:spcBef>
            <a:spcAft>
              <a:spcPct val="35000"/>
            </a:spcAft>
          </a:pPr>
          <a:r>
            <a:rPr lang="en-US" sz="2000" b="1" kern="1200" dirty="0"/>
            <a:t>Reflecting</a:t>
          </a:r>
          <a:endParaRPr lang="en-US" sz="2000" kern="1200" dirty="0"/>
        </a:p>
      </dsp:txBody>
      <dsp:txXfrm>
        <a:off x="6673268" y="2682087"/>
        <a:ext cx="1733727" cy="640877"/>
      </dsp:txXfrm>
    </dsp:sp>
    <dsp:sp modelId="{396F279E-E9CD-1F48-946C-535AC841E7D2}">
      <dsp:nvSpPr>
        <dsp:cNvPr id="0" name=""/>
        <dsp:cNvSpPr/>
      </dsp:nvSpPr>
      <dsp:spPr>
        <a:xfrm>
          <a:off x="6968844" y="3308751"/>
          <a:ext cx="1304278" cy="1798951"/>
        </a:xfrm>
        <a:prstGeom prst="rect">
          <a:avLst/>
        </a:prstGeom>
        <a:solidFill>
          <a:schemeClr val="lt1">
            <a:hueOff val="0"/>
            <a:satOff val="0"/>
            <a:lumOff val="0"/>
            <a:alphaOff val="0"/>
          </a:schemeClr>
        </a:solidFill>
        <a:ln w="9525" cap="rnd" cmpd="sng" algn="ctr">
          <a:solidFill>
            <a:schemeClr val="accent5">
              <a:hueOff val="-9981745"/>
              <a:satOff val="-15454"/>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a:solidFill>
                <a:schemeClr val="bg1"/>
              </a:solidFill>
            </a:rPr>
            <a:t>1) On Teaching &amp; Learning</a:t>
          </a:r>
        </a:p>
      </dsp:txBody>
      <dsp:txXfrm>
        <a:off x="6968844" y="3308751"/>
        <a:ext cx="1304278" cy="179895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38A5C-D7EA-4B22-AD5D-4E4834EF3DA5}"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D7FE2-14F9-4DBA-B584-32A10A6558D9}" type="slidenum">
              <a:rPr lang="en-US" smtClean="0"/>
              <a:t>‹#›</a:t>
            </a:fld>
            <a:endParaRPr lang="en-US"/>
          </a:p>
        </p:txBody>
      </p:sp>
    </p:spTree>
    <p:extLst>
      <p:ext uri="{BB962C8B-B14F-4D97-AF65-F5344CB8AC3E}">
        <p14:creationId xmlns:p14="http://schemas.microsoft.com/office/powerpoint/2010/main" val="185728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is the</a:t>
            </a:r>
            <a:r>
              <a:rPr lang="en-US" baseline="0" dirty="0"/>
              <a:t> core of each of these domains—Ruth will work on puzzle diagram</a:t>
            </a:r>
            <a:endParaRPr lang="en-US" dirty="0"/>
          </a:p>
        </p:txBody>
      </p:sp>
      <p:sp>
        <p:nvSpPr>
          <p:cNvPr id="4" name="Slide Number Placeholder 3"/>
          <p:cNvSpPr>
            <a:spLocks noGrp="1"/>
          </p:cNvSpPr>
          <p:nvPr>
            <p:ph type="sldNum" sz="quarter" idx="10"/>
          </p:nvPr>
        </p:nvSpPr>
        <p:spPr/>
        <p:txBody>
          <a:bodyPr/>
          <a:lstStyle/>
          <a:p>
            <a:fld id="{1E6B6695-F944-5740-B708-EBCBAF854A59}" type="slidenum">
              <a:rPr lang="en-US" smtClean="0"/>
              <a:t>31</a:t>
            </a:fld>
            <a:endParaRPr lang="en-US"/>
          </a:p>
        </p:txBody>
      </p:sp>
    </p:spTree>
    <p:extLst>
      <p:ext uri="{BB962C8B-B14F-4D97-AF65-F5344CB8AC3E}">
        <p14:creationId xmlns:p14="http://schemas.microsoft.com/office/powerpoint/2010/main" val="156411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FC9C77-47B7-3249-B88B-1A78B158413C}" type="slidenum">
              <a:rPr lang="en-US" smtClean="0"/>
              <a:pPr/>
              <a:t>39</a:t>
            </a:fld>
            <a:endParaRPr lang="en-US"/>
          </a:p>
        </p:txBody>
      </p:sp>
    </p:spTree>
    <p:extLst>
      <p:ext uri="{BB962C8B-B14F-4D97-AF65-F5344CB8AC3E}">
        <p14:creationId xmlns:p14="http://schemas.microsoft.com/office/powerpoint/2010/main" val="135155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4/7/2018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4/7/2018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Taking it to the Next Level:</a:t>
            </a:r>
            <a:br>
              <a:rPr lang="en-US" dirty="0" smtClean="0"/>
            </a:br>
            <a:r>
              <a:rPr lang="en-US" dirty="0" smtClean="0"/>
              <a:t>Measuring Graduate Learning Outcomes</a:t>
            </a:r>
            <a:endParaRPr lang="en-US" dirty="0"/>
          </a:p>
        </p:txBody>
      </p:sp>
      <p:sp>
        <p:nvSpPr>
          <p:cNvPr id="3" name="Subtitle 2"/>
          <p:cNvSpPr>
            <a:spLocks noGrp="1"/>
          </p:cNvSpPr>
          <p:nvPr>
            <p:ph type="subTitle" idx="1"/>
          </p:nvPr>
        </p:nvSpPr>
        <p:spPr>
          <a:xfrm>
            <a:off x="461817" y="5280847"/>
            <a:ext cx="10467601" cy="1443226"/>
          </a:xfrm>
        </p:spPr>
        <p:txBody>
          <a:bodyPr>
            <a:normAutofit/>
          </a:bodyPr>
          <a:lstStyle/>
          <a:p>
            <a:r>
              <a:rPr lang="en-US" sz="2000" dirty="0" smtClean="0"/>
              <a:t>Jessica Dennis, Interim Director of Assessment</a:t>
            </a:r>
          </a:p>
          <a:p>
            <a:r>
              <a:rPr lang="en-US" sz="2000" dirty="0" smtClean="0"/>
              <a:t>April 9, 2018</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16" y="3759200"/>
            <a:ext cx="5085073" cy="2648816"/>
          </a:xfrm>
          <a:prstGeom prst="rect">
            <a:avLst/>
          </a:prstGeom>
        </p:spPr>
      </p:pic>
    </p:spTree>
    <p:extLst>
      <p:ext uri="{BB962C8B-B14F-4D97-AF65-F5344CB8AC3E}">
        <p14:creationId xmlns:p14="http://schemas.microsoft.com/office/powerpoint/2010/main" val="3357268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193" y="1174252"/>
            <a:ext cx="11494116" cy="5430290"/>
          </a:xfrm>
          <a:prstGeom prst="rect">
            <a:avLst/>
          </a:prstGeom>
        </p:spPr>
      </p:pic>
      <p:sp>
        <p:nvSpPr>
          <p:cNvPr id="5" name="Title 2"/>
          <p:cNvSpPr txBox="1">
            <a:spLocks/>
          </p:cNvSpPr>
          <p:nvPr/>
        </p:nvSpPr>
        <p:spPr>
          <a:xfrm>
            <a:off x="1050074" y="236318"/>
            <a:ext cx="9098570" cy="698286"/>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4217"/>
            <a:r>
              <a:rPr lang="en-US" sz="4099" b="0" dirty="0">
                <a:effectLst/>
              </a:rPr>
              <a:t>Degree Qualifications Profile (DQP)</a:t>
            </a:r>
          </a:p>
        </p:txBody>
      </p:sp>
    </p:spTree>
    <p:extLst>
      <p:ext uri="{BB962C8B-B14F-4D97-AF65-F5344CB8AC3E}">
        <p14:creationId xmlns:p14="http://schemas.microsoft.com/office/powerpoint/2010/main" val="18971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59713"/>
            <a:ext cx="10178322" cy="740640"/>
          </a:xfrm>
        </p:spPr>
        <p:txBody>
          <a:bodyPr>
            <a:normAutofit/>
          </a:bodyPr>
          <a:lstStyle/>
          <a:p>
            <a:r>
              <a:rPr lang="en-US" sz="3999" dirty="0"/>
              <a:t>DQP cont.</a:t>
            </a:r>
          </a:p>
        </p:txBody>
      </p:sp>
      <p:pic>
        <p:nvPicPr>
          <p:cNvPr id="5" name="Picture 4"/>
          <p:cNvPicPr>
            <a:picLocks noChangeAspect="1"/>
          </p:cNvPicPr>
          <p:nvPr/>
        </p:nvPicPr>
        <p:blipFill>
          <a:blip r:embed="rId2"/>
          <a:stretch>
            <a:fillRect/>
          </a:stretch>
        </p:blipFill>
        <p:spPr>
          <a:xfrm>
            <a:off x="1056080" y="1100353"/>
            <a:ext cx="10569518" cy="5147296"/>
          </a:xfrm>
          <a:prstGeom prst="rect">
            <a:avLst/>
          </a:prstGeom>
        </p:spPr>
      </p:pic>
    </p:spTree>
    <p:extLst>
      <p:ext uri="{BB962C8B-B14F-4D97-AF65-F5344CB8AC3E}">
        <p14:creationId xmlns:p14="http://schemas.microsoft.com/office/powerpoint/2010/main" val="495963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011" y="799841"/>
            <a:ext cx="10014566" cy="5884392"/>
          </a:xfrm>
          <a:prstGeom prst="rect">
            <a:avLst/>
          </a:prstGeom>
        </p:spPr>
      </p:pic>
      <p:sp>
        <p:nvSpPr>
          <p:cNvPr id="4" name="Title 2"/>
          <p:cNvSpPr txBox="1">
            <a:spLocks/>
          </p:cNvSpPr>
          <p:nvPr/>
        </p:nvSpPr>
        <p:spPr>
          <a:xfrm>
            <a:off x="1354496" y="115582"/>
            <a:ext cx="8228529" cy="114285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4217"/>
            <a:r>
              <a:rPr lang="en-US" sz="4099" b="0" dirty="0">
                <a:effectLst/>
              </a:rPr>
              <a:t>DQP cont.</a:t>
            </a:r>
          </a:p>
        </p:txBody>
      </p:sp>
    </p:spTree>
    <p:extLst>
      <p:ext uri="{BB962C8B-B14F-4D97-AF65-F5344CB8AC3E}">
        <p14:creationId xmlns:p14="http://schemas.microsoft.com/office/powerpoint/2010/main" val="36796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432967" y="447"/>
            <a:ext cx="8228529" cy="114285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4217"/>
            <a:r>
              <a:rPr lang="en-US" sz="4099" b="0" dirty="0">
                <a:effectLst/>
              </a:rPr>
              <a:t>DQP cont.</a:t>
            </a:r>
          </a:p>
        </p:txBody>
      </p:sp>
      <p:pic>
        <p:nvPicPr>
          <p:cNvPr id="3" name="Picture 2"/>
          <p:cNvPicPr>
            <a:picLocks noChangeAspect="1"/>
          </p:cNvPicPr>
          <p:nvPr/>
        </p:nvPicPr>
        <p:blipFill>
          <a:blip r:embed="rId2"/>
          <a:stretch>
            <a:fillRect/>
          </a:stretch>
        </p:blipFill>
        <p:spPr>
          <a:xfrm>
            <a:off x="1180061" y="655113"/>
            <a:ext cx="10088984" cy="6031242"/>
          </a:xfrm>
          <a:prstGeom prst="rect">
            <a:avLst/>
          </a:prstGeom>
        </p:spPr>
      </p:pic>
    </p:spTree>
    <p:extLst>
      <p:ext uri="{BB962C8B-B14F-4D97-AF65-F5344CB8AC3E}">
        <p14:creationId xmlns:p14="http://schemas.microsoft.com/office/powerpoint/2010/main" val="375385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535226" y="136843"/>
            <a:ext cx="8228529" cy="114285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4217"/>
            <a:r>
              <a:rPr lang="en-US" sz="4099" b="0" dirty="0">
                <a:effectLst/>
              </a:rPr>
              <a:t>DQP cont</a:t>
            </a:r>
            <a:r>
              <a:rPr lang="en-US" sz="4099" dirty="0"/>
              <a:t>.</a:t>
            </a:r>
          </a:p>
        </p:txBody>
      </p:sp>
      <p:pic>
        <p:nvPicPr>
          <p:cNvPr id="3" name="Picture 2"/>
          <p:cNvPicPr>
            <a:picLocks noChangeAspect="1"/>
          </p:cNvPicPr>
          <p:nvPr/>
        </p:nvPicPr>
        <p:blipFill>
          <a:blip r:embed="rId2"/>
          <a:stretch>
            <a:fillRect/>
          </a:stretch>
        </p:blipFill>
        <p:spPr>
          <a:xfrm>
            <a:off x="1080444" y="971778"/>
            <a:ext cx="10031113" cy="5633490"/>
          </a:xfrm>
          <a:prstGeom prst="rect">
            <a:avLst/>
          </a:prstGeom>
        </p:spPr>
      </p:pic>
    </p:spTree>
    <p:extLst>
      <p:ext uri="{BB962C8B-B14F-4D97-AF65-F5344CB8AC3E}">
        <p14:creationId xmlns:p14="http://schemas.microsoft.com/office/powerpoint/2010/main" val="247552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217616" y="147474"/>
            <a:ext cx="8228529" cy="114285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914217"/>
            <a:r>
              <a:rPr lang="en-US" sz="4099" b="0" dirty="0">
                <a:effectLst/>
              </a:rPr>
              <a:t>DQP cont.</a:t>
            </a:r>
          </a:p>
        </p:txBody>
      </p:sp>
      <p:pic>
        <p:nvPicPr>
          <p:cNvPr id="3" name="Picture 2"/>
          <p:cNvPicPr>
            <a:picLocks noChangeAspect="1"/>
          </p:cNvPicPr>
          <p:nvPr/>
        </p:nvPicPr>
        <p:blipFill>
          <a:blip r:embed="rId2"/>
          <a:stretch>
            <a:fillRect/>
          </a:stretch>
        </p:blipFill>
        <p:spPr>
          <a:xfrm>
            <a:off x="929548" y="1067413"/>
            <a:ext cx="10569230" cy="5333000"/>
          </a:xfrm>
          <a:prstGeom prst="rect">
            <a:avLst/>
          </a:prstGeom>
        </p:spPr>
      </p:pic>
    </p:spTree>
    <p:extLst>
      <p:ext uri="{BB962C8B-B14F-4D97-AF65-F5344CB8AC3E}">
        <p14:creationId xmlns:p14="http://schemas.microsoft.com/office/powerpoint/2010/main" val="317746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DQP for Tuning</a:t>
            </a:r>
            <a:endParaRPr lang="en-US" dirty="0"/>
          </a:p>
        </p:txBody>
      </p:sp>
      <p:sp>
        <p:nvSpPr>
          <p:cNvPr id="3" name="Content Placeholder 2"/>
          <p:cNvSpPr>
            <a:spLocks noGrp="1"/>
          </p:cNvSpPr>
          <p:nvPr>
            <p:ph idx="1"/>
          </p:nvPr>
        </p:nvSpPr>
        <p:spPr>
          <a:xfrm>
            <a:off x="718126" y="2623339"/>
            <a:ext cx="10755746" cy="4234661"/>
          </a:xfrm>
        </p:spPr>
        <p:txBody>
          <a:bodyPr>
            <a:normAutofit fontScale="92500" lnSpcReduction="10000"/>
          </a:bodyPr>
          <a:lstStyle/>
          <a:p>
            <a:r>
              <a:rPr lang="en-US" sz="2999" b="1" dirty="0"/>
              <a:t>Tuning</a:t>
            </a:r>
            <a:r>
              <a:rPr lang="en-US" sz="2999" dirty="0"/>
              <a:t> is the collaborative process of coming together to define core competencies expected of students studying a particular discipline</a:t>
            </a:r>
          </a:p>
          <a:p>
            <a:endParaRPr lang="en-US" sz="2999" dirty="0"/>
          </a:p>
          <a:p>
            <a:r>
              <a:rPr lang="en-US" sz="2999" b="1" dirty="0"/>
              <a:t>Activity </a:t>
            </a:r>
            <a:r>
              <a:rPr lang="en-US" sz="2999" b="1" dirty="0" smtClean="0"/>
              <a:t>#1: </a:t>
            </a:r>
            <a:r>
              <a:rPr lang="en-US" sz="2999" dirty="0"/>
              <a:t>Look at the degree specification rubrics and </a:t>
            </a:r>
            <a:r>
              <a:rPr lang="en-US" sz="2999" dirty="0" smtClean="0"/>
              <a:t>worksheet.</a:t>
            </a:r>
            <a:endParaRPr lang="en-US" sz="2999" dirty="0"/>
          </a:p>
          <a:p>
            <a:pPr lvl="1"/>
            <a:r>
              <a:rPr lang="en-US" sz="2699" dirty="0"/>
              <a:t>How can you use these help you to differentiate expectations for the Bachelor’s and Master’s degrees?</a:t>
            </a:r>
          </a:p>
          <a:p>
            <a:pPr lvl="1"/>
            <a:r>
              <a:rPr lang="en-US" sz="2699" dirty="0"/>
              <a:t>How could you involve the other faculty in the tuning process?</a:t>
            </a:r>
          </a:p>
          <a:p>
            <a:pPr lvl="1"/>
            <a:endParaRPr lang="en-US" sz="2699" dirty="0"/>
          </a:p>
          <a:p>
            <a:pPr marL="0" indent="0">
              <a:buNone/>
            </a:pPr>
            <a:endParaRPr lang="en-US" sz="2999" dirty="0"/>
          </a:p>
        </p:txBody>
      </p:sp>
    </p:spTree>
    <p:extLst>
      <p:ext uri="{BB962C8B-B14F-4D97-AF65-F5344CB8AC3E}">
        <p14:creationId xmlns:p14="http://schemas.microsoft.com/office/powerpoint/2010/main" val="404863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a:t>
            </a:r>
            <a:endParaRPr lang="en-US" dirty="0"/>
          </a:p>
        </p:txBody>
      </p:sp>
    </p:spTree>
    <p:extLst>
      <p:ext uri="{BB962C8B-B14F-4D97-AF65-F5344CB8AC3E}">
        <p14:creationId xmlns:p14="http://schemas.microsoft.com/office/powerpoint/2010/main" val="1960667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Indirect Methods of Assessment</a:t>
            </a:r>
            <a:endParaRPr lang="en-US" dirty="0"/>
          </a:p>
        </p:txBody>
      </p:sp>
      <p:sp>
        <p:nvSpPr>
          <p:cNvPr id="8" name="Content Placeholder 7"/>
          <p:cNvSpPr>
            <a:spLocks noGrp="1"/>
          </p:cNvSpPr>
          <p:nvPr>
            <p:ph sz="half" idx="1"/>
          </p:nvPr>
        </p:nvSpPr>
        <p:spPr>
          <a:xfrm>
            <a:off x="604378" y="2616496"/>
            <a:ext cx="5185873" cy="3867431"/>
          </a:xfrm>
        </p:spPr>
        <p:txBody>
          <a:bodyPr>
            <a:noAutofit/>
          </a:bodyPr>
          <a:lstStyle/>
          <a:p>
            <a:pPr lvl="0"/>
            <a:r>
              <a:rPr lang="en-US" sz="2400" dirty="0" smtClean="0"/>
              <a:t>Graduation or </a:t>
            </a:r>
            <a:r>
              <a:rPr lang="en-US" sz="2400" dirty="0"/>
              <a:t>c</a:t>
            </a:r>
            <a:r>
              <a:rPr lang="en-US" sz="2400" dirty="0" smtClean="0"/>
              <a:t>ompletion rates</a:t>
            </a:r>
          </a:p>
          <a:p>
            <a:r>
              <a:rPr lang="en-US" sz="2400" dirty="0"/>
              <a:t>Placement r</a:t>
            </a:r>
            <a:r>
              <a:rPr lang="en-US" sz="2400" dirty="0" smtClean="0"/>
              <a:t>ates</a:t>
            </a:r>
          </a:p>
          <a:p>
            <a:pPr lvl="0"/>
            <a:r>
              <a:rPr lang="en-US" sz="2400" dirty="0" smtClean="0"/>
              <a:t>Student, employer, alumni, and </a:t>
            </a:r>
            <a:r>
              <a:rPr lang="en-US" sz="2400" dirty="0"/>
              <a:t>f</a:t>
            </a:r>
            <a:r>
              <a:rPr lang="en-US" sz="2400" dirty="0" smtClean="0"/>
              <a:t>aculty surveys</a:t>
            </a:r>
            <a:endParaRPr lang="en-US" sz="3600" dirty="0"/>
          </a:p>
          <a:p>
            <a:pPr lvl="0"/>
            <a:r>
              <a:rPr lang="en-US" sz="2400" dirty="0"/>
              <a:t>Student f</a:t>
            </a:r>
            <a:r>
              <a:rPr lang="en-US" sz="2400" dirty="0" smtClean="0"/>
              <a:t>ocus groups</a:t>
            </a:r>
            <a:endParaRPr lang="en-US" sz="2400" dirty="0"/>
          </a:p>
          <a:p>
            <a:r>
              <a:rPr lang="en-US" sz="2400" dirty="0"/>
              <a:t>Exit (end of program) </a:t>
            </a:r>
            <a:r>
              <a:rPr lang="en-US" sz="2400" dirty="0" smtClean="0"/>
              <a:t>survey </a:t>
            </a:r>
            <a:r>
              <a:rPr lang="en-US" sz="2400" dirty="0"/>
              <a:t>or </a:t>
            </a:r>
            <a:r>
              <a:rPr lang="en-US" sz="2400" dirty="0" smtClean="0"/>
              <a:t>interviews</a:t>
            </a:r>
            <a:endParaRPr lang="en-US" sz="3600" dirty="0"/>
          </a:p>
          <a:p>
            <a:pPr lvl="0"/>
            <a:endParaRPr lang="en-US" sz="3600" dirty="0"/>
          </a:p>
        </p:txBody>
      </p:sp>
      <p:sp>
        <p:nvSpPr>
          <p:cNvPr id="2" name="Content Placeholder 1"/>
          <p:cNvSpPr>
            <a:spLocks noGrp="1"/>
          </p:cNvSpPr>
          <p:nvPr>
            <p:ph sz="half" idx="2"/>
          </p:nvPr>
        </p:nvSpPr>
        <p:spPr>
          <a:xfrm>
            <a:off x="5974978" y="2480905"/>
            <a:ext cx="5194583" cy="3638764"/>
          </a:xfrm>
        </p:spPr>
        <p:txBody>
          <a:bodyPr>
            <a:normAutofit/>
          </a:bodyPr>
          <a:lstStyle/>
          <a:p>
            <a:pPr lvl="0"/>
            <a:r>
              <a:rPr lang="en-US" sz="2400" dirty="0" smtClean="0"/>
              <a:t>Reflection essays</a:t>
            </a:r>
            <a:endParaRPr lang="en-US" sz="3600" dirty="0"/>
          </a:p>
          <a:p>
            <a:pPr lvl="0"/>
            <a:r>
              <a:rPr lang="en-US" sz="2400" dirty="0" smtClean="0"/>
              <a:t>Self-ratings</a:t>
            </a:r>
          </a:p>
          <a:p>
            <a:pPr lvl="0"/>
            <a:r>
              <a:rPr lang="en-US" sz="2400" dirty="0" smtClean="0"/>
              <a:t>Diaries </a:t>
            </a:r>
            <a:r>
              <a:rPr lang="en-US" sz="2400" dirty="0"/>
              <a:t>or </a:t>
            </a:r>
            <a:r>
              <a:rPr lang="en-US" sz="2400" dirty="0" smtClean="0"/>
              <a:t>journals</a:t>
            </a:r>
            <a:endParaRPr lang="en-US" sz="3600" dirty="0"/>
          </a:p>
          <a:p>
            <a:pPr lvl="0"/>
            <a:r>
              <a:rPr lang="en-US" sz="2400" dirty="0"/>
              <a:t>Data from </a:t>
            </a:r>
            <a:r>
              <a:rPr lang="en-US" sz="2400" dirty="0" smtClean="0"/>
              <a:t>institutional surveys </a:t>
            </a:r>
            <a:r>
              <a:rPr lang="en-US" sz="2400" dirty="0"/>
              <a:t>(NSSE)</a:t>
            </a:r>
            <a:endParaRPr lang="en-US" sz="3600" dirty="0"/>
          </a:p>
          <a:p>
            <a:r>
              <a:rPr lang="en-US" sz="2400" dirty="0" smtClean="0"/>
              <a:t>Curriculum/syllabus analysis</a:t>
            </a:r>
            <a:endParaRPr lang="en-US" sz="2400" dirty="0"/>
          </a:p>
          <a:p>
            <a:r>
              <a:rPr lang="en-US" sz="2400" dirty="0"/>
              <a:t>Checklists</a:t>
            </a:r>
          </a:p>
          <a:p>
            <a:pPr marL="0" indent="0">
              <a:buNone/>
            </a:pPr>
            <a:endParaRPr lang="en-US" dirty="0"/>
          </a:p>
        </p:txBody>
      </p:sp>
    </p:spTree>
    <p:extLst>
      <p:ext uri="{BB962C8B-B14F-4D97-AF65-F5344CB8AC3E}">
        <p14:creationId xmlns:p14="http://schemas.microsoft.com/office/powerpoint/2010/main" val="2713805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Direct Methods of Assessment</a:t>
            </a:r>
            <a:endParaRPr lang="en-US" dirty="0"/>
          </a:p>
        </p:txBody>
      </p:sp>
      <p:sp>
        <p:nvSpPr>
          <p:cNvPr id="8" name="Content Placeholder 7"/>
          <p:cNvSpPr>
            <a:spLocks noGrp="1"/>
          </p:cNvSpPr>
          <p:nvPr>
            <p:ph sz="half" idx="1"/>
          </p:nvPr>
        </p:nvSpPr>
        <p:spPr>
          <a:xfrm>
            <a:off x="295564" y="2222287"/>
            <a:ext cx="5709021" cy="4418658"/>
          </a:xfrm>
        </p:spPr>
        <p:txBody>
          <a:bodyPr>
            <a:normAutofit fontScale="92500"/>
          </a:bodyPr>
          <a:lstStyle/>
          <a:p>
            <a:pPr lvl="0"/>
            <a:r>
              <a:rPr lang="en-US" sz="2400" dirty="0"/>
              <a:t>Capstone </a:t>
            </a:r>
            <a:r>
              <a:rPr lang="en-US" sz="2400" dirty="0" smtClean="0"/>
              <a:t>products</a:t>
            </a:r>
            <a:r>
              <a:rPr lang="en-US" sz="2400" dirty="0"/>
              <a:t>, </a:t>
            </a:r>
            <a:r>
              <a:rPr lang="en-US" sz="2400" dirty="0" smtClean="0"/>
              <a:t>theses</a:t>
            </a:r>
            <a:r>
              <a:rPr lang="en-US" sz="2400" dirty="0"/>
              <a:t>, d</a:t>
            </a:r>
            <a:r>
              <a:rPr lang="en-US" sz="2400" dirty="0" smtClean="0"/>
              <a:t>issertations</a:t>
            </a:r>
            <a:endParaRPr lang="en-US" sz="2400" dirty="0"/>
          </a:p>
          <a:p>
            <a:pPr lvl="0"/>
            <a:r>
              <a:rPr lang="en-US" sz="2400" dirty="0"/>
              <a:t>Comprehensive </a:t>
            </a:r>
            <a:r>
              <a:rPr lang="en-US" sz="2400" dirty="0" smtClean="0"/>
              <a:t>exams</a:t>
            </a:r>
            <a:endParaRPr lang="en-US" sz="2400" dirty="0"/>
          </a:p>
          <a:p>
            <a:pPr lvl="0"/>
            <a:r>
              <a:rPr lang="en-US" sz="2400" dirty="0"/>
              <a:t>Pass </a:t>
            </a:r>
            <a:r>
              <a:rPr lang="en-US" sz="2400" dirty="0" smtClean="0"/>
              <a:t>rates </a:t>
            </a:r>
            <a:r>
              <a:rPr lang="en-US" sz="2400" dirty="0"/>
              <a:t>on </a:t>
            </a:r>
            <a:r>
              <a:rPr lang="en-US" sz="2400" dirty="0" smtClean="0"/>
              <a:t>certification </a:t>
            </a:r>
            <a:r>
              <a:rPr lang="en-US" sz="2400" dirty="0"/>
              <a:t>or </a:t>
            </a:r>
            <a:r>
              <a:rPr lang="en-US" sz="2400" dirty="0" smtClean="0"/>
              <a:t>licensure </a:t>
            </a:r>
            <a:r>
              <a:rPr lang="en-US" sz="2400" dirty="0"/>
              <a:t>e</a:t>
            </a:r>
            <a:r>
              <a:rPr lang="en-US" sz="2400" dirty="0" smtClean="0"/>
              <a:t>xams</a:t>
            </a:r>
          </a:p>
          <a:p>
            <a:r>
              <a:rPr lang="en-US" sz="2400" dirty="0"/>
              <a:t>Oral </a:t>
            </a:r>
            <a:r>
              <a:rPr lang="en-US" sz="2400" dirty="0" smtClean="0"/>
              <a:t>exams </a:t>
            </a:r>
            <a:r>
              <a:rPr lang="en-US" sz="2400" dirty="0"/>
              <a:t>or </a:t>
            </a:r>
            <a:r>
              <a:rPr lang="en-US" sz="2400" dirty="0" smtClean="0"/>
              <a:t>competency </a:t>
            </a:r>
            <a:r>
              <a:rPr lang="en-US" sz="2400" dirty="0"/>
              <a:t>i</a:t>
            </a:r>
            <a:r>
              <a:rPr lang="en-US" sz="2400" dirty="0" smtClean="0"/>
              <a:t>nterviews</a:t>
            </a:r>
          </a:p>
          <a:p>
            <a:r>
              <a:rPr lang="en-US" sz="2400" dirty="0"/>
              <a:t>Portfolios</a:t>
            </a:r>
          </a:p>
          <a:p>
            <a:pPr marL="0" indent="0">
              <a:buNone/>
            </a:pPr>
            <a:endParaRPr lang="en-US" sz="2400" dirty="0"/>
          </a:p>
          <a:p>
            <a:pPr marL="109728" indent="0">
              <a:buNone/>
            </a:pPr>
            <a:endParaRPr lang="en-US" dirty="0"/>
          </a:p>
        </p:txBody>
      </p:sp>
      <p:sp>
        <p:nvSpPr>
          <p:cNvPr id="2" name="Content Placeholder 1"/>
          <p:cNvSpPr>
            <a:spLocks noGrp="1"/>
          </p:cNvSpPr>
          <p:nvPr>
            <p:ph sz="half" idx="2"/>
          </p:nvPr>
        </p:nvSpPr>
        <p:spPr>
          <a:xfrm>
            <a:off x="5938982" y="2871140"/>
            <a:ext cx="5948218" cy="3769805"/>
          </a:xfrm>
        </p:spPr>
        <p:txBody>
          <a:bodyPr>
            <a:normAutofit fontScale="92500"/>
          </a:bodyPr>
          <a:lstStyle/>
          <a:p>
            <a:pPr lvl="0"/>
            <a:r>
              <a:rPr lang="en-US" sz="2400" dirty="0"/>
              <a:t>Off-campus </a:t>
            </a:r>
            <a:r>
              <a:rPr lang="en-US" sz="2400" dirty="0" smtClean="0"/>
              <a:t>professional presentations </a:t>
            </a:r>
            <a:r>
              <a:rPr lang="en-US" sz="2400" dirty="0"/>
              <a:t>(for clients, agencies, etc.)</a:t>
            </a:r>
          </a:p>
          <a:p>
            <a:pPr lvl="0"/>
            <a:r>
              <a:rPr lang="en-US" sz="2400" dirty="0"/>
              <a:t>Case </a:t>
            </a:r>
            <a:r>
              <a:rPr lang="en-US" sz="2400" dirty="0" smtClean="0"/>
              <a:t>studies</a:t>
            </a:r>
            <a:endParaRPr lang="en-US" sz="2400" dirty="0"/>
          </a:p>
          <a:p>
            <a:pPr lvl="0"/>
            <a:r>
              <a:rPr lang="en-US" sz="2400" dirty="0" smtClean="0"/>
              <a:t>Artistic performances</a:t>
            </a:r>
            <a:r>
              <a:rPr lang="en-US" sz="2400" dirty="0"/>
              <a:t>, </a:t>
            </a:r>
            <a:r>
              <a:rPr lang="en-US" sz="2400" dirty="0" smtClean="0"/>
              <a:t>recitals</a:t>
            </a:r>
            <a:r>
              <a:rPr lang="en-US" sz="2400" dirty="0"/>
              <a:t>, &amp; </a:t>
            </a:r>
            <a:r>
              <a:rPr lang="en-US" sz="2400" dirty="0" smtClean="0"/>
              <a:t>products</a:t>
            </a:r>
            <a:endParaRPr lang="en-US" sz="2400" dirty="0"/>
          </a:p>
          <a:p>
            <a:pPr lvl="0"/>
            <a:r>
              <a:rPr lang="en-US" sz="2400" dirty="0" smtClean="0"/>
              <a:t>Field evaluations (supervisor or instructor)</a:t>
            </a:r>
          </a:p>
          <a:p>
            <a:r>
              <a:rPr lang="en-US" sz="2400" dirty="0"/>
              <a:t>Published (standardized) test (e.g., Major Field Test)</a:t>
            </a:r>
          </a:p>
          <a:p>
            <a:pPr lvl="0"/>
            <a:endParaRPr lang="en-US" sz="2400" dirty="0"/>
          </a:p>
          <a:p>
            <a:endParaRPr lang="en-US" dirty="0"/>
          </a:p>
        </p:txBody>
      </p:sp>
    </p:spTree>
    <p:extLst>
      <p:ext uri="{BB962C8B-B14F-4D97-AF65-F5344CB8AC3E}">
        <p14:creationId xmlns:p14="http://schemas.microsoft.com/office/powerpoint/2010/main" val="102075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744" y="834174"/>
            <a:ext cx="6694540" cy="517316"/>
          </a:xfrm>
        </p:spPr>
        <p:txBody>
          <a:bodyPr>
            <a:normAutofit fontScale="90000"/>
          </a:bodyPr>
          <a:lstStyle/>
          <a:p>
            <a:r>
              <a:rPr lang="en-US" dirty="0" smtClean="0"/>
              <a:t>Workshop Learning Goals</a:t>
            </a:r>
            <a:endParaRPr lang="en-US" dirty="0"/>
          </a:p>
        </p:txBody>
      </p:sp>
      <p:sp>
        <p:nvSpPr>
          <p:cNvPr id="3" name="Content Placeholder 2"/>
          <p:cNvSpPr>
            <a:spLocks noGrp="1"/>
          </p:cNvSpPr>
          <p:nvPr>
            <p:ph idx="1"/>
          </p:nvPr>
        </p:nvSpPr>
        <p:spPr>
          <a:xfrm>
            <a:off x="1496291" y="2063454"/>
            <a:ext cx="9451779" cy="4794546"/>
          </a:xfrm>
        </p:spPr>
        <p:txBody>
          <a:bodyPr>
            <a:normAutofit/>
          </a:bodyPr>
          <a:lstStyle/>
          <a:p>
            <a:pPr lvl="0"/>
            <a:r>
              <a:rPr lang="en-US" sz="2800" dirty="0"/>
              <a:t>By the end of this workshop participants will be able to:</a:t>
            </a:r>
          </a:p>
          <a:p>
            <a:pPr lvl="1"/>
            <a:r>
              <a:rPr lang="en-US" sz="2800" dirty="0"/>
              <a:t>Differentiate between undergraduate and graduate </a:t>
            </a:r>
            <a:r>
              <a:rPr lang="en-US" sz="2800" dirty="0" smtClean="0"/>
              <a:t>Program Learning Outcomes</a:t>
            </a:r>
            <a:r>
              <a:rPr lang="en-US" sz="2800" dirty="0"/>
              <a:t>.</a:t>
            </a:r>
          </a:p>
          <a:p>
            <a:pPr lvl="1"/>
            <a:r>
              <a:rPr lang="en-US" sz="2800" dirty="0" smtClean="0"/>
              <a:t>Select a variety of indirect </a:t>
            </a:r>
            <a:r>
              <a:rPr lang="en-US" sz="2800" dirty="0"/>
              <a:t>and direct assessment </a:t>
            </a:r>
            <a:r>
              <a:rPr lang="en-US" sz="2800" dirty="0" smtClean="0"/>
              <a:t>measures to assess graduate outcomes.</a:t>
            </a:r>
            <a:endParaRPr lang="en-US" sz="2800" dirty="0"/>
          </a:p>
          <a:p>
            <a:pPr lvl="1"/>
            <a:r>
              <a:rPr lang="en-US" sz="2800" dirty="0" smtClean="0"/>
              <a:t>Formulate </a:t>
            </a:r>
            <a:r>
              <a:rPr lang="en-US" sz="2800" dirty="0"/>
              <a:t>a </a:t>
            </a:r>
            <a:r>
              <a:rPr lang="en-US" sz="2800" dirty="0" smtClean="0"/>
              <a:t>graduate program </a:t>
            </a:r>
            <a:r>
              <a:rPr lang="en-US" sz="2800" dirty="0"/>
              <a:t>assessment </a:t>
            </a:r>
            <a:r>
              <a:rPr lang="en-US" sz="2800" dirty="0" smtClean="0"/>
              <a:t>plan.</a:t>
            </a:r>
            <a:endParaRPr lang="en-US" sz="2800" dirty="0"/>
          </a:p>
          <a:p>
            <a:endParaRPr lang="en-US" dirty="0"/>
          </a:p>
        </p:txBody>
      </p:sp>
    </p:spTree>
    <p:extLst>
      <p:ext uri="{BB962C8B-B14F-4D97-AF65-F5344CB8AC3E}">
        <p14:creationId xmlns:p14="http://schemas.microsoft.com/office/powerpoint/2010/main" val="1445375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Direct Methods of Assessment: Class-based</a:t>
            </a:r>
            <a:endParaRPr lang="en-US" dirty="0"/>
          </a:p>
        </p:txBody>
      </p:sp>
      <p:sp>
        <p:nvSpPr>
          <p:cNvPr id="8" name="Content Placeholder 7"/>
          <p:cNvSpPr>
            <a:spLocks noGrp="1"/>
          </p:cNvSpPr>
          <p:nvPr>
            <p:ph sz="half" idx="1"/>
          </p:nvPr>
        </p:nvSpPr>
        <p:spPr>
          <a:xfrm>
            <a:off x="810000" y="2074505"/>
            <a:ext cx="11009745" cy="4326295"/>
          </a:xfrm>
        </p:spPr>
        <p:txBody>
          <a:bodyPr>
            <a:normAutofit/>
          </a:bodyPr>
          <a:lstStyle/>
          <a:p>
            <a:r>
              <a:rPr lang="en-US" sz="3200" dirty="0" smtClean="0"/>
              <a:t>Term </a:t>
            </a:r>
            <a:r>
              <a:rPr lang="en-US" sz="3200" dirty="0"/>
              <a:t>p</a:t>
            </a:r>
            <a:r>
              <a:rPr lang="en-US" sz="3200" dirty="0" smtClean="0"/>
              <a:t>apers </a:t>
            </a:r>
            <a:r>
              <a:rPr lang="en-US" sz="3200" dirty="0"/>
              <a:t>or p</a:t>
            </a:r>
            <a:r>
              <a:rPr lang="en-US" sz="3200" dirty="0" smtClean="0"/>
              <a:t>rojects</a:t>
            </a:r>
            <a:endParaRPr lang="en-US" sz="3200" dirty="0"/>
          </a:p>
          <a:p>
            <a:r>
              <a:rPr lang="en-US" sz="3200" dirty="0" smtClean="0"/>
              <a:t>Oral or </a:t>
            </a:r>
            <a:r>
              <a:rPr lang="en-US" sz="3200" dirty="0"/>
              <a:t>p</a:t>
            </a:r>
            <a:r>
              <a:rPr lang="en-US" sz="3200" dirty="0" smtClean="0"/>
              <a:t>oster </a:t>
            </a:r>
            <a:r>
              <a:rPr lang="en-US" sz="3200" dirty="0"/>
              <a:t>p</a:t>
            </a:r>
            <a:r>
              <a:rPr lang="en-US" sz="3200" dirty="0" smtClean="0"/>
              <a:t>resentations</a:t>
            </a:r>
          </a:p>
          <a:p>
            <a:r>
              <a:rPr lang="en-US" sz="3200" dirty="0" smtClean="0"/>
              <a:t>Simulations</a:t>
            </a:r>
            <a:endParaRPr lang="en-US" sz="3200" dirty="0"/>
          </a:p>
          <a:p>
            <a:r>
              <a:rPr lang="en-US" sz="3200" dirty="0"/>
              <a:t>Embedded </a:t>
            </a:r>
            <a:r>
              <a:rPr lang="en-US" sz="3200" dirty="0" smtClean="0"/>
              <a:t>questions </a:t>
            </a:r>
            <a:r>
              <a:rPr lang="en-US" sz="3200" dirty="0"/>
              <a:t>in </a:t>
            </a:r>
            <a:r>
              <a:rPr lang="en-US" sz="3200" dirty="0" smtClean="0"/>
              <a:t>course exams</a:t>
            </a:r>
            <a:endParaRPr lang="en-US" sz="3200" dirty="0"/>
          </a:p>
          <a:p>
            <a:pPr lvl="1"/>
            <a:endParaRPr lang="en-US" sz="2200" dirty="0"/>
          </a:p>
        </p:txBody>
      </p:sp>
    </p:spTree>
    <p:extLst>
      <p:ext uri="{BB962C8B-B14F-4D97-AF65-F5344CB8AC3E}">
        <p14:creationId xmlns:p14="http://schemas.microsoft.com/office/powerpoint/2010/main" val="220397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Culminating Experience</a:t>
            </a:r>
            <a:endParaRPr lang="en-US" dirty="0"/>
          </a:p>
        </p:txBody>
      </p:sp>
    </p:spTree>
    <p:extLst>
      <p:ext uri="{BB962C8B-B14F-4D97-AF65-F5344CB8AC3E}">
        <p14:creationId xmlns:p14="http://schemas.microsoft.com/office/powerpoint/2010/main" val="1037429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705807"/>
            <a:ext cx="10571998" cy="970450"/>
          </a:xfrm>
        </p:spPr>
        <p:txBody>
          <a:bodyPr/>
          <a:lstStyle/>
          <a:p>
            <a:r>
              <a:rPr lang="en-US" dirty="0" smtClean="0"/>
              <a:t>Using Rubrics</a:t>
            </a:r>
            <a:r>
              <a:rPr lang="en-US" dirty="0"/>
              <a:t> </a:t>
            </a:r>
            <a:r>
              <a:rPr lang="en-US" dirty="0" smtClean="0"/>
              <a:t>for Direct Assessment of Learning Outcomes</a:t>
            </a:r>
            <a:endParaRPr lang="en-US" dirty="0"/>
          </a:p>
        </p:txBody>
      </p:sp>
      <p:sp>
        <p:nvSpPr>
          <p:cNvPr id="3" name="Content Placeholder 2"/>
          <p:cNvSpPr>
            <a:spLocks noGrp="1"/>
          </p:cNvSpPr>
          <p:nvPr>
            <p:ph idx="1"/>
          </p:nvPr>
        </p:nvSpPr>
        <p:spPr>
          <a:xfrm>
            <a:off x="1533236" y="2225964"/>
            <a:ext cx="8529783" cy="3895415"/>
          </a:xfrm>
        </p:spPr>
        <p:txBody>
          <a:bodyPr>
            <a:normAutofit/>
          </a:bodyPr>
          <a:lstStyle/>
          <a:p>
            <a:endParaRPr lang="en-US" sz="2800" dirty="0" smtClean="0"/>
          </a:p>
          <a:p>
            <a:r>
              <a:rPr lang="en-US" sz="2800" dirty="0" smtClean="0"/>
              <a:t>Why use rubrics?</a:t>
            </a:r>
          </a:p>
          <a:p>
            <a:pPr lvl="1"/>
            <a:r>
              <a:rPr lang="en-US" sz="2600" dirty="0" smtClean="0"/>
              <a:t>Chance for faculty to explicitly articulate and specify criteria for evaluating student learning</a:t>
            </a:r>
          </a:p>
          <a:p>
            <a:pPr lvl="1"/>
            <a:r>
              <a:rPr lang="en-US" sz="2600" dirty="0" smtClean="0"/>
              <a:t>Student work can be scored to examine for which skills are they meeting expectations and which need improvement</a:t>
            </a:r>
          </a:p>
          <a:p>
            <a:endParaRPr lang="en-US" dirty="0" smtClean="0"/>
          </a:p>
          <a:p>
            <a:endParaRPr lang="en-US" dirty="0"/>
          </a:p>
        </p:txBody>
      </p:sp>
    </p:spTree>
    <p:extLst>
      <p:ext uri="{BB962C8B-B14F-4D97-AF65-F5344CB8AC3E}">
        <p14:creationId xmlns:p14="http://schemas.microsoft.com/office/powerpoint/2010/main" val="3342977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2021" y="1125030"/>
            <a:ext cx="8927958" cy="5339270"/>
          </a:xfrm>
          <a:prstGeom prst="rect">
            <a:avLst/>
          </a:prstGeom>
        </p:spPr>
      </p:pic>
      <p:sp>
        <p:nvSpPr>
          <p:cNvPr id="3" name="Title 2"/>
          <p:cNvSpPr>
            <a:spLocks noGrp="1"/>
          </p:cNvSpPr>
          <p:nvPr>
            <p:ph type="title"/>
          </p:nvPr>
        </p:nvSpPr>
        <p:spPr>
          <a:xfrm>
            <a:off x="1632021" y="146622"/>
            <a:ext cx="8578779" cy="721596"/>
          </a:xfrm>
        </p:spPr>
        <p:txBody>
          <a:bodyPr/>
          <a:lstStyle/>
          <a:p>
            <a:r>
              <a:rPr lang="en-US" dirty="0" smtClean="0"/>
              <a:t>Creating a Rubric</a:t>
            </a:r>
            <a:endParaRPr lang="en-US" dirty="0"/>
          </a:p>
        </p:txBody>
      </p:sp>
    </p:spTree>
    <p:extLst>
      <p:ext uri="{BB962C8B-B14F-4D97-AF65-F5344CB8AC3E}">
        <p14:creationId xmlns:p14="http://schemas.microsoft.com/office/powerpoint/2010/main" val="420817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4109" y="701964"/>
            <a:ext cx="10991766" cy="6003977"/>
          </a:xfrm>
          <a:prstGeom prst="rect">
            <a:avLst/>
          </a:prstGeom>
        </p:spPr>
      </p:pic>
      <p:sp>
        <p:nvSpPr>
          <p:cNvPr id="5" name="Title 1"/>
          <p:cNvSpPr>
            <a:spLocks noGrp="1"/>
          </p:cNvSpPr>
          <p:nvPr>
            <p:ph type="title"/>
          </p:nvPr>
        </p:nvSpPr>
        <p:spPr>
          <a:xfrm>
            <a:off x="1071418" y="50024"/>
            <a:ext cx="10221016" cy="578049"/>
          </a:xfrm>
        </p:spPr>
        <p:txBody>
          <a:bodyPr/>
          <a:lstStyle/>
          <a:p>
            <a:r>
              <a:rPr lang="en-US" dirty="0" smtClean="0"/>
              <a:t>Thesis Rubric Example 1</a:t>
            </a:r>
            <a:endParaRPr lang="en-US" dirty="0"/>
          </a:p>
        </p:txBody>
      </p:sp>
    </p:spTree>
    <p:extLst>
      <p:ext uri="{BB962C8B-B14F-4D97-AF65-F5344CB8AC3E}">
        <p14:creationId xmlns:p14="http://schemas.microsoft.com/office/powerpoint/2010/main" val="3546560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418" y="50024"/>
            <a:ext cx="10221016" cy="578049"/>
          </a:xfrm>
        </p:spPr>
        <p:txBody>
          <a:bodyPr/>
          <a:lstStyle/>
          <a:p>
            <a:r>
              <a:rPr lang="en-US" dirty="0" smtClean="0"/>
              <a:t>Thesis Rubric Example 2</a:t>
            </a:r>
            <a:endParaRPr lang="en-US" dirty="0"/>
          </a:p>
        </p:txBody>
      </p:sp>
      <p:pic>
        <p:nvPicPr>
          <p:cNvPr id="4" name="Content Placeholder 3"/>
          <p:cNvPicPr>
            <a:picLocks noGrp="1" noChangeAspect="1"/>
          </p:cNvPicPr>
          <p:nvPr>
            <p:ph idx="1"/>
          </p:nvPr>
        </p:nvPicPr>
        <p:blipFill>
          <a:blip r:embed="rId2"/>
          <a:stretch>
            <a:fillRect/>
          </a:stretch>
        </p:blipFill>
        <p:spPr>
          <a:xfrm>
            <a:off x="569165" y="628073"/>
            <a:ext cx="10805168" cy="6229927"/>
          </a:xfrm>
          <a:prstGeom prst="rect">
            <a:avLst/>
          </a:prstGeom>
        </p:spPr>
      </p:pic>
    </p:spTree>
    <p:extLst>
      <p:ext uri="{BB962C8B-B14F-4D97-AF65-F5344CB8AC3E}">
        <p14:creationId xmlns:p14="http://schemas.microsoft.com/office/powerpoint/2010/main" val="328848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74897"/>
            <a:ext cx="11259127" cy="1067576"/>
          </a:xfrm>
        </p:spPr>
        <p:txBody>
          <a:bodyPr/>
          <a:lstStyle/>
          <a:p>
            <a:r>
              <a:rPr lang="en-US" dirty="0" smtClean="0"/>
              <a:t>Exercise #2: Assessing Graduate Outcomes in the Culminating Experience</a:t>
            </a:r>
            <a:endParaRPr lang="en-US" dirty="0"/>
          </a:p>
        </p:txBody>
      </p:sp>
      <p:sp>
        <p:nvSpPr>
          <p:cNvPr id="3" name="Content Placeholder 2"/>
          <p:cNvSpPr>
            <a:spLocks noGrp="1"/>
          </p:cNvSpPr>
          <p:nvPr>
            <p:ph idx="1"/>
          </p:nvPr>
        </p:nvSpPr>
        <p:spPr>
          <a:xfrm>
            <a:off x="508000" y="2028324"/>
            <a:ext cx="10865286" cy="4270877"/>
          </a:xfrm>
        </p:spPr>
        <p:txBody>
          <a:bodyPr>
            <a:normAutofit/>
          </a:bodyPr>
          <a:lstStyle/>
          <a:p>
            <a:pPr lvl="0"/>
            <a:r>
              <a:rPr lang="en-US" sz="2800" dirty="0" smtClean="0"/>
              <a:t>For culminating experience options:</a:t>
            </a:r>
          </a:p>
          <a:p>
            <a:pPr lvl="1"/>
            <a:r>
              <a:rPr lang="en-US" sz="2400" dirty="0" smtClean="0"/>
              <a:t>What </a:t>
            </a:r>
            <a:r>
              <a:rPr lang="en-US" sz="2400" dirty="0"/>
              <a:t>are the </a:t>
            </a:r>
            <a:r>
              <a:rPr lang="en-US" sz="2400" dirty="0" smtClean="0"/>
              <a:t>learning </a:t>
            </a:r>
            <a:r>
              <a:rPr lang="en-US" sz="2400" dirty="0"/>
              <a:t>outcomes </a:t>
            </a:r>
            <a:r>
              <a:rPr lang="en-US" sz="2400" dirty="0" smtClean="0"/>
              <a:t>measured? </a:t>
            </a:r>
          </a:p>
          <a:p>
            <a:pPr lvl="1"/>
            <a:r>
              <a:rPr lang="en-US" sz="2400" dirty="0"/>
              <a:t>On what basis </a:t>
            </a:r>
            <a:r>
              <a:rPr lang="en-US" sz="2400" dirty="0" smtClean="0"/>
              <a:t>is it decided </a:t>
            </a:r>
            <a:r>
              <a:rPr lang="en-US" sz="2400" dirty="0"/>
              <a:t>if </a:t>
            </a:r>
            <a:r>
              <a:rPr lang="en-US" sz="2400" dirty="0" smtClean="0"/>
              <a:t>performance </a:t>
            </a:r>
            <a:r>
              <a:rPr lang="en-US" sz="2400" dirty="0"/>
              <a:t>is satisfactory?</a:t>
            </a:r>
            <a:r>
              <a:rPr lang="en-US" sz="2400" dirty="0" smtClean="0"/>
              <a:t> </a:t>
            </a:r>
          </a:p>
          <a:p>
            <a:pPr lvl="1"/>
            <a:r>
              <a:rPr lang="en-US" sz="2400" dirty="0" smtClean="0"/>
              <a:t>Do faculty (outside of the committee) regularly discuss student performance?  </a:t>
            </a:r>
            <a:endParaRPr lang="en-US" sz="2400" dirty="0"/>
          </a:p>
          <a:p>
            <a:pPr lvl="1"/>
            <a:r>
              <a:rPr lang="en-US" sz="2400" dirty="0" smtClean="0"/>
              <a:t>How could you use a rubric to aid in the assessment of student performance? </a:t>
            </a:r>
          </a:p>
          <a:p>
            <a:pPr lvl="2"/>
            <a:r>
              <a:rPr lang="en-US" sz="2200" dirty="0" smtClean="0"/>
              <a:t>If you already use a rubric, how could the rubric or procedure be improved upon?</a:t>
            </a:r>
            <a:endParaRPr lang="en-US" sz="2200" dirty="0"/>
          </a:p>
        </p:txBody>
      </p:sp>
    </p:spTree>
    <p:extLst>
      <p:ext uri="{BB962C8B-B14F-4D97-AF65-F5344CB8AC3E}">
        <p14:creationId xmlns:p14="http://schemas.microsoft.com/office/powerpoint/2010/main" val="269623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at Key Transition Points</a:t>
            </a:r>
            <a:endParaRPr lang="en-US" dirty="0"/>
          </a:p>
        </p:txBody>
      </p:sp>
    </p:spTree>
    <p:extLst>
      <p:ext uri="{BB962C8B-B14F-4D97-AF65-F5344CB8AC3E}">
        <p14:creationId xmlns:p14="http://schemas.microsoft.com/office/powerpoint/2010/main" val="1666682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
            </a:r>
            <a:br>
              <a:rPr lang="en-US" dirty="0" smtClean="0"/>
            </a:br>
            <a:r>
              <a:rPr lang="en-US" dirty="0" smtClean="0"/>
              <a:t>Formative vs. Summative Assessment</a:t>
            </a:r>
            <a:endParaRPr lang="en-US" dirty="0"/>
          </a:p>
        </p:txBody>
      </p:sp>
      <p:sp>
        <p:nvSpPr>
          <p:cNvPr id="8" name="Content Placeholder 7"/>
          <p:cNvSpPr>
            <a:spLocks noGrp="1"/>
          </p:cNvSpPr>
          <p:nvPr>
            <p:ph sz="half" idx="1"/>
          </p:nvPr>
        </p:nvSpPr>
        <p:spPr>
          <a:xfrm>
            <a:off x="732471" y="2225964"/>
            <a:ext cx="11191673" cy="4705927"/>
          </a:xfrm>
        </p:spPr>
        <p:txBody>
          <a:bodyPr>
            <a:normAutofit lnSpcReduction="10000"/>
          </a:bodyPr>
          <a:lstStyle/>
          <a:p>
            <a:pPr lvl="0"/>
            <a:r>
              <a:rPr lang="en-US" sz="2400" dirty="0" smtClean="0"/>
              <a:t>Formative assessment: </a:t>
            </a:r>
          </a:p>
          <a:p>
            <a:pPr lvl="1"/>
            <a:r>
              <a:rPr lang="en-US" sz="2200" dirty="0" smtClean="0"/>
              <a:t>takes place during </a:t>
            </a:r>
            <a:r>
              <a:rPr lang="en-US" sz="2200" dirty="0"/>
              <a:t>the learning </a:t>
            </a:r>
            <a:r>
              <a:rPr lang="en-US" sz="2200" dirty="0" smtClean="0"/>
              <a:t>process</a:t>
            </a:r>
          </a:p>
          <a:p>
            <a:pPr lvl="1"/>
            <a:r>
              <a:rPr lang="en-US" sz="2200" dirty="0" smtClean="0"/>
              <a:t>gauges </a:t>
            </a:r>
            <a:r>
              <a:rPr lang="en-US" sz="2200" dirty="0"/>
              <a:t>student </a:t>
            </a:r>
            <a:r>
              <a:rPr lang="en-US" sz="2200" dirty="0" smtClean="0"/>
              <a:t>progress </a:t>
            </a:r>
            <a:endParaRPr lang="en-US" sz="2200" dirty="0"/>
          </a:p>
          <a:p>
            <a:pPr lvl="1"/>
            <a:r>
              <a:rPr lang="en-US" sz="2200" dirty="0"/>
              <a:t>a</a:t>
            </a:r>
            <a:r>
              <a:rPr lang="en-US" sz="2200" dirty="0" smtClean="0"/>
              <a:t>llows for modification of </a:t>
            </a:r>
            <a:r>
              <a:rPr lang="en-US" sz="2200" dirty="0"/>
              <a:t>teaching and learning </a:t>
            </a:r>
            <a:r>
              <a:rPr lang="en-US" sz="2200" dirty="0" smtClean="0"/>
              <a:t>activities</a:t>
            </a:r>
          </a:p>
          <a:p>
            <a:pPr lvl="1"/>
            <a:r>
              <a:rPr lang="en-US" sz="2200" dirty="0"/>
              <a:t>e</a:t>
            </a:r>
            <a:r>
              <a:rPr lang="en-US" sz="2200" dirty="0" smtClean="0"/>
              <a:t>.g., quizzes, field ratings, student reflections</a:t>
            </a:r>
          </a:p>
          <a:p>
            <a:pPr lvl="0"/>
            <a:r>
              <a:rPr lang="en-US" sz="2400" dirty="0" smtClean="0"/>
              <a:t>Summative assessment: </a:t>
            </a:r>
            <a:r>
              <a:rPr lang="en-US" sz="2400" dirty="0"/>
              <a:t> </a:t>
            </a:r>
            <a:endParaRPr lang="en-US" sz="2400" dirty="0" smtClean="0"/>
          </a:p>
          <a:p>
            <a:pPr lvl="1"/>
            <a:r>
              <a:rPr lang="en-US" sz="2200" dirty="0" smtClean="0"/>
              <a:t>evaluate </a:t>
            </a:r>
            <a:r>
              <a:rPr lang="en-US" sz="2200" dirty="0"/>
              <a:t>student learning at the end of an instructional </a:t>
            </a:r>
            <a:r>
              <a:rPr lang="en-US" sz="2200" dirty="0" smtClean="0"/>
              <a:t>unit</a:t>
            </a:r>
          </a:p>
          <a:p>
            <a:pPr lvl="1"/>
            <a:r>
              <a:rPr lang="en-US" sz="2200" dirty="0"/>
              <a:t>c</a:t>
            </a:r>
            <a:r>
              <a:rPr lang="en-US" sz="2200" dirty="0" smtClean="0"/>
              <a:t>ompares student performance against </a:t>
            </a:r>
            <a:r>
              <a:rPr lang="en-US" sz="2200" dirty="0"/>
              <a:t>some standard or </a:t>
            </a:r>
            <a:r>
              <a:rPr lang="en-US" sz="2200" dirty="0" smtClean="0"/>
              <a:t>benchmark</a:t>
            </a:r>
            <a:endParaRPr lang="en-US" sz="2200" dirty="0"/>
          </a:p>
          <a:p>
            <a:pPr lvl="1"/>
            <a:r>
              <a:rPr lang="en-US" sz="2200" dirty="0"/>
              <a:t>t</a:t>
            </a:r>
            <a:r>
              <a:rPr lang="en-US" sz="2200" dirty="0" smtClean="0"/>
              <a:t>end to be high stakes</a:t>
            </a:r>
            <a:endParaRPr lang="en-US" sz="2200" dirty="0"/>
          </a:p>
          <a:p>
            <a:pPr lvl="1"/>
            <a:r>
              <a:rPr lang="en-US" sz="2200" dirty="0"/>
              <a:t>e</a:t>
            </a:r>
            <a:r>
              <a:rPr lang="en-US" sz="2200" dirty="0" smtClean="0"/>
              <a:t>.g., papers, exams, projects</a:t>
            </a:r>
          </a:p>
          <a:p>
            <a:pPr lvl="1"/>
            <a:endParaRPr lang="en-US" sz="2000" dirty="0"/>
          </a:p>
        </p:txBody>
      </p:sp>
    </p:spTree>
    <p:extLst>
      <p:ext uri="{BB962C8B-B14F-4D97-AF65-F5344CB8AC3E}">
        <p14:creationId xmlns:p14="http://schemas.microsoft.com/office/powerpoint/2010/main" val="1733672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000" y="631916"/>
            <a:ext cx="10571998" cy="970450"/>
          </a:xfrm>
        </p:spPr>
        <p:txBody>
          <a:bodyPr/>
          <a:lstStyle/>
          <a:p>
            <a:r>
              <a:rPr lang="en-US" dirty="0" smtClean="0"/>
              <a:t>Combining Formative and Summative Assessment in Graduate Programs</a:t>
            </a:r>
            <a:endParaRPr lang="en-US" dirty="0"/>
          </a:p>
        </p:txBody>
      </p:sp>
      <p:sp>
        <p:nvSpPr>
          <p:cNvPr id="5" name="Content Placeholder 4"/>
          <p:cNvSpPr>
            <a:spLocks noGrp="1"/>
          </p:cNvSpPr>
          <p:nvPr>
            <p:ph idx="1"/>
          </p:nvPr>
        </p:nvSpPr>
        <p:spPr/>
        <p:txBody>
          <a:bodyPr>
            <a:normAutofit/>
          </a:bodyPr>
          <a:lstStyle/>
          <a:p>
            <a:r>
              <a:rPr lang="en-US" sz="2800" dirty="0" smtClean="0"/>
              <a:t>Assessing outcomes only at the culminating experience doesn’t allow students and faculty to monitor progress</a:t>
            </a:r>
          </a:p>
          <a:p>
            <a:pPr lvl="0"/>
            <a:r>
              <a:rPr lang="en-US" sz="2800" dirty="0"/>
              <a:t>Are there transition points within the program (e.g</a:t>
            </a:r>
            <a:r>
              <a:rPr lang="en-US" sz="2800" dirty="0" smtClean="0"/>
              <a:t>., </a:t>
            </a:r>
            <a:r>
              <a:rPr lang="en-US" sz="2800" dirty="0"/>
              <a:t>admission, completion, completion of a field experience) that lend themselves to assessing student learning</a:t>
            </a:r>
            <a:r>
              <a:rPr lang="en-US" sz="2800" dirty="0" smtClean="0"/>
              <a:t>?</a:t>
            </a:r>
            <a:r>
              <a:rPr lang="en-US" sz="2800" dirty="0"/>
              <a:t>	</a:t>
            </a:r>
            <a:endParaRPr lang="en-US" sz="2800" dirty="0" smtClean="0"/>
          </a:p>
          <a:p>
            <a:pPr lvl="1"/>
            <a:r>
              <a:rPr lang="en-US" sz="2600" dirty="0" smtClean="0"/>
              <a:t>Faculty, students, field supervisors, etc. can all play a role in providing useful assessment and feedback </a:t>
            </a:r>
            <a:endParaRPr lang="en-US" sz="2600" dirty="0"/>
          </a:p>
        </p:txBody>
      </p:sp>
    </p:spTree>
    <p:extLst>
      <p:ext uri="{BB962C8B-B14F-4D97-AF65-F5344CB8AC3E}">
        <p14:creationId xmlns:p14="http://schemas.microsoft.com/office/powerpoint/2010/main" val="3258624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7" y="383311"/>
            <a:ext cx="7506929" cy="1037302"/>
          </a:xfrm>
        </p:spPr>
        <p:txBody>
          <a:bodyPr>
            <a:normAutofit/>
          </a:bodyPr>
          <a:lstStyle/>
          <a:p>
            <a:r>
              <a:rPr lang="en-US" dirty="0" smtClean="0"/>
              <a:t>Why is assessment important?</a:t>
            </a:r>
            <a:endParaRPr lang="en-US" dirty="0"/>
          </a:p>
        </p:txBody>
      </p:sp>
      <p:sp>
        <p:nvSpPr>
          <p:cNvPr id="3" name="Content Placeholder 2"/>
          <p:cNvSpPr>
            <a:spLocks noGrp="1"/>
          </p:cNvSpPr>
          <p:nvPr>
            <p:ph idx="1"/>
          </p:nvPr>
        </p:nvSpPr>
        <p:spPr>
          <a:xfrm>
            <a:off x="413253" y="2298382"/>
            <a:ext cx="8483600" cy="4333327"/>
          </a:xfrm>
        </p:spPr>
        <p:txBody>
          <a:bodyPr>
            <a:noAutofit/>
          </a:bodyPr>
          <a:lstStyle/>
          <a:p>
            <a:pPr>
              <a:buFont typeface="Wingdings" panose="05000000000000000000" pitchFamily="2" charset="2"/>
              <a:buChar char="§"/>
            </a:pPr>
            <a:r>
              <a:rPr lang="en-US" sz="2800" dirty="0" smtClean="0"/>
              <a:t>Improve </a:t>
            </a:r>
            <a:r>
              <a:rPr lang="en-US" sz="2800" dirty="0"/>
              <a:t>student learning and </a:t>
            </a:r>
            <a:r>
              <a:rPr lang="en-US" sz="2800" dirty="0" smtClean="0"/>
              <a:t>success</a:t>
            </a:r>
          </a:p>
          <a:p>
            <a:pPr lvl="1">
              <a:buFont typeface="Wingdings" panose="05000000000000000000" pitchFamily="2" charset="2"/>
              <a:buChar char="§"/>
            </a:pPr>
            <a:r>
              <a:rPr lang="en-US" sz="2400" dirty="0" smtClean="0"/>
              <a:t>Provide faculty and students with useful information about student learning and progress</a:t>
            </a:r>
          </a:p>
          <a:p>
            <a:pPr>
              <a:buFont typeface="Wingdings" panose="05000000000000000000" pitchFamily="2" charset="2"/>
              <a:buChar char="§"/>
            </a:pPr>
            <a:r>
              <a:rPr lang="en-US" sz="2800" dirty="0"/>
              <a:t>Data-driven </a:t>
            </a:r>
            <a:r>
              <a:rPr lang="en-US" sz="2800" i="1" dirty="0"/>
              <a:t>culture of evidence </a:t>
            </a:r>
            <a:r>
              <a:rPr lang="en-US" sz="2800" dirty="0"/>
              <a:t>instead of anecdotes and </a:t>
            </a:r>
            <a:r>
              <a:rPr lang="en-US" sz="2800" dirty="0" smtClean="0"/>
              <a:t>opinions to </a:t>
            </a:r>
            <a:r>
              <a:rPr lang="en-US" sz="2800" dirty="0"/>
              <a:t>i</a:t>
            </a:r>
            <a:r>
              <a:rPr lang="en-US" sz="2800" dirty="0" smtClean="0"/>
              <a:t>nform curriculum revision</a:t>
            </a:r>
          </a:p>
          <a:p>
            <a:pPr>
              <a:buFont typeface="Wingdings" panose="05000000000000000000" pitchFamily="2" charset="2"/>
              <a:buChar char="§"/>
            </a:pPr>
            <a:r>
              <a:rPr lang="en-US" sz="2800" dirty="0" smtClean="0"/>
              <a:t>Communicate </a:t>
            </a:r>
            <a:r>
              <a:rPr lang="en-US" sz="2800" dirty="0"/>
              <a:t>the value of </a:t>
            </a:r>
            <a:r>
              <a:rPr lang="en-US" sz="2800" dirty="0" smtClean="0"/>
              <a:t>the program </a:t>
            </a:r>
            <a:r>
              <a:rPr lang="en-US" sz="2800" dirty="0"/>
              <a:t>to our students and the </a:t>
            </a:r>
            <a:r>
              <a:rPr lang="en-US" sz="2800" dirty="0" smtClean="0"/>
              <a:t>public </a:t>
            </a:r>
            <a:endParaRPr lang="en-US" sz="2800" dirty="0"/>
          </a:p>
          <a:p>
            <a:pPr>
              <a:buFont typeface="Wingdings" panose="05000000000000000000" pitchFamily="2" charset="2"/>
              <a:buChar char="§"/>
            </a:pPr>
            <a:r>
              <a:rPr lang="en-US" sz="2800" dirty="0" smtClean="0"/>
              <a:t>Program review and WASC Accreditation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173" y="184728"/>
            <a:ext cx="3643798" cy="2982625"/>
          </a:xfrm>
          <a:prstGeom prst="rect">
            <a:avLst/>
          </a:prstGeom>
        </p:spPr>
      </p:pic>
    </p:spTree>
    <p:extLst>
      <p:ext uri="{BB962C8B-B14F-4D97-AF65-F5344CB8AC3E}">
        <p14:creationId xmlns:p14="http://schemas.microsoft.com/office/powerpoint/2010/main" val="1870315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1C8E-2306-204D-9412-3451A2FB9088}"/>
              </a:ext>
            </a:extLst>
          </p:cNvPr>
          <p:cNvSpPr>
            <a:spLocks noGrp="1"/>
          </p:cNvSpPr>
          <p:nvPr>
            <p:ph type="title"/>
          </p:nvPr>
        </p:nvSpPr>
        <p:spPr>
          <a:xfrm>
            <a:off x="818712" y="770461"/>
            <a:ext cx="10571998" cy="970450"/>
          </a:xfrm>
        </p:spPr>
        <p:txBody>
          <a:bodyPr/>
          <a:lstStyle/>
          <a:p>
            <a:r>
              <a:rPr lang="en-US" sz="3600" dirty="0">
                <a:latin typeface="Arial" charset="0"/>
                <a:ea typeface="Arial" charset="0"/>
                <a:cs typeface="Arial" charset="0"/>
              </a:rPr>
              <a:t>Example- Assessment of Dispositions in CCOE’s Los </a:t>
            </a:r>
            <a:r>
              <a:rPr lang="en-US" sz="3600" dirty="0" smtClean="0">
                <a:latin typeface="Arial" charset="0"/>
                <a:ea typeface="Arial" charset="0"/>
                <a:cs typeface="Arial" charset="0"/>
              </a:rPr>
              <a:t>Angeles </a:t>
            </a:r>
            <a:r>
              <a:rPr lang="en-US" sz="3600" dirty="0">
                <a:latin typeface="Arial" charset="0"/>
                <a:ea typeface="Arial" charset="0"/>
                <a:cs typeface="Arial" charset="0"/>
              </a:rPr>
              <a:t>Urban Teaching Residency Program (LAUTR</a:t>
            </a:r>
            <a:r>
              <a:rPr lang="en-US" sz="3600" dirty="0" smtClean="0">
                <a:latin typeface="Arial" charset="0"/>
                <a:ea typeface="Arial" charset="0"/>
                <a:cs typeface="Arial" charset="0"/>
              </a:rPr>
              <a:t>)</a:t>
            </a:r>
            <a:endParaRPr lang="en-US" dirty="0"/>
          </a:p>
        </p:txBody>
      </p:sp>
      <p:sp>
        <p:nvSpPr>
          <p:cNvPr id="3" name="Content Placeholder 2">
            <a:extLst>
              <a:ext uri="{FF2B5EF4-FFF2-40B4-BE49-F238E27FC236}">
                <a16:creationId xmlns:a16="http://schemas.microsoft.com/office/drawing/2014/main" id="{D93235F5-3531-AA4C-8C24-BED43638C146}"/>
              </a:ext>
            </a:extLst>
          </p:cNvPr>
          <p:cNvSpPr>
            <a:spLocks noGrp="1"/>
          </p:cNvSpPr>
          <p:nvPr>
            <p:ph sz="quarter" idx="1"/>
          </p:nvPr>
        </p:nvSpPr>
        <p:spPr>
          <a:xfrm>
            <a:off x="637309" y="2222287"/>
            <a:ext cx="10735977" cy="4409422"/>
          </a:xfrm>
        </p:spPr>
        <p:txBody>
          <a:bodyPr>
            <a:normAutofit/>
          </a:bodyPr>
          <a:lstStyle/>
          <a:p>
            <a:pPr marL="518160" indent="-457200">
              <a:lnSpc>
                <a:spcPct val="80000"/>
              </a:lnSpc>
              <a:spcBef>
                <a:spcPts val="1200"/>
              </a:spcBef>
              <a:buClr>
                <a:schemeClr val="dk1"/>
              </a:buClr>
              <a:buSzPts val="2000"/>
            </a:pPr>
            <a:r>
              <a:rPr lang="en-US" sz="2800" b="1" dirty="0">
                <a:solidFill>
                  <a:schemeClr val="bg1"/>
                </a:solidFill>
                <a:ea typeface="Arial" charset="0"/>
                <a:cs typeface="Arial" charset="0"/>
              </a:rPr>
              <a:t>RT360 Formative Framework</a:t>
            </a:r>
            <a:endParaRPr lang="en-US" sz="2800" b="1" dirty="0" smtClean="0">
              <a:solidFill>
                <a:schemeClr val="bg1"/>
              </a:solidFill>
              <a:ea typeface="Calibri"/>
              <a:cs typeface="Calibri"/>
              <a:sym typeface="Calibri"/>
            </a:endParaRPr>
          </a:p>
          <a:p>
            <a:pPr marL="918210" lvl="1" indent="-457200">
              <a:lnSpc>
                <a:spcPct val="80000"/>
              </a:lnSpc>
              <a:spcBef>
                <a:spcPts val="1200"/>
              </a:spcBef>
              <a:buClr>
                <a:schemeClr val="dk1"/>
              </a:buClr>
              <a:buSzPts val="2000"/>
            </a:pPr>
            <a:r>
              <a:rPr lang="en-US" sz="2000" dirty="0" smtClean="0">
                <a:solidFill>
                  <a:schemeClr val="dk1"/>
                </a:solidFill>
                <a:ea typeface="Calibri"/>
                <a:cs typeface="Calibri"/>
                <a:sym typeface="Calibri"/>
              </a:rPr>
              <a:t>Integrates </a:t>
            </a:r>
            <a:r>
              <a:rPr lang="en-US" sz="2000" dirty="0">
                <a:solidFill>
                  <a:schemeClr val="bg1"/>
                </a:solidFill>
                <a:ea typeface="Calibri"/>
                <a:cs typeface="Calibri"/>
                <a:sym typeface="Calibri"/>
              </a:rPr>
              <a:t>360 degrees of dispositional data from online surveys into systematic reflection between residents and support providers about strengths, needs, areas for improvement, and action plan generation</a:t>
            </a:r>
          </a:p>
          <a:p>
            <a:pPr marL="918210" lvl="1" indent="-457200">
              <a:lnSpc>
                <a:spcPct val="80000"/>
              </a:lnSpc>
              <a:spcBef>
                <a:spcPts val="1200"/>
              </a:spcBef>
              <a:buClr>
                <a:schemeClr val="dk1"/>
              </a:buClr>
              <a:buSzPts val="2000"/>
            </a:pPr>
            <a:r>
              <a:rPr lang="en-US" sz="2000" dirty="0">
                <a:solidFill>
                  <a:schemeClr val="bg1"/>
                </a:solidFill>
                <a:ea typeface="Calibri"/>
                <a:cs typeface="Calibri"/>
                <a:sym typeface="Calibri"/>
              </a:rPr>
              <a:t>Culminates in two-levels of facilitated debrief meetings (Residents and LAUTR Faculty and Staff)</a:t>
            </a:r>
          </a:p>
          <a:p>
            <a:pPr marL="918210" lvl="1" indent="-457200">
              <a:lnSpc>
                <a:spcPct val="80000"/>
              </a:lnSpc>
              <a:spcBef>
                <a:spcPts val="1200"/>
              </a:spcBef>
              <a:buClr>
                <a:schemeClr val="dk1"/>
              </a:buClr>
              <a:buSzPts val="2000"/>
            </a:pPr>
            <a:r>
              <a:rPr lang="en-US" sz="2000" dirty="0">
                <a:solidFill>
                  <a:schemeClr val="bg1"/>
                </a:solidFill>
                <a:ea typeface="Calibri"/>
                <a:cs typeface="Calibri"/>
                <a:sym typeface="Calibri"/>
              </a:rPr>
              <a:t>Generates “actionable goals” for resident </a:t>
            </a:r>
            <a:r>
              <a:rPr lang="en-US" sz="2000" dirty="0" smtClean="0">
                <a:solidFill>
                  <a:schemeClr val="bg1"/>
                </a:solidFill>
                <a:ea typeface="Calibri"/>
                <a:cs typeface="Calibri"/>
                <a:sym typeface="Calibri"/>
              </a:rPr>
              <a:t>growth</a:t>
            </a:r>
            <a:r>
              <a:rPr lang="en-US" sz="3600" dirty="0">
                <a:solidFill>
                  <a:schemeClr val="bg1"/>
                </a:solidFill>
                <a:ea typeface="Calibri"/>
                <a:cs typeface="Calibri"/>
                <a:sym typeface="Calibri"/>
              </a:rPr>
              <a:t> </a:t>
            </a:r>
            <a:endParaRPr lang="en-US" dirty="0">
              <a:solidFill>
                <a:schemeClr val="bg1"/>
              </a:solidFill>
              <a:ea typeface="Calibri"/>
              <a:cs typeface="Calibri"/>
              <a:sym typeface="Calibri"/>
            </a:endParaRPr>
          </a:p>
          <a:p>
            <a:pPr marL="918210" lvl="1" indent="-457200">
              <a:lnSpc>
                <a:spcPct val="80000"/>
              </a:lnSpc>
              <a:spcBef>
                <a:spcPts val="1200"/>
              </a:spcBef>
              <a:buClr>
                <a:schemeClr val="dk1"/>
              </a:buClr>
              <a:buSzPts val="2000"/>
            </a:pPr>
            <a:r>
              <a:rPr lang="en-US" sz="2400" dirty="0">
                <a:solidFill>
                  <a:schemeClr val="bg1"/>
                </a:solidFill>
                <a:ea typeface="Calibri"/>
                <a:cs typeface="Calibri"/>
                <a:sym typeface="Calibri"/>
              </a:rPr>
              <a:t>Actionable plans for growth implemented collaboratively by residents and mentors in the field</a:t>
            </a:r>
          </a:p>
          <a:p>
            <a:endParaRPr lang="en-US" dirty="0"/>
          </a:p>
        </p:txBody>
      </p:sp>
    </p:spTree>
    <p:extLst>
      <p:ext uri="{BB962C8B-B14F-4D97-AF65-F5344CB8AC3E}">
        <p14:creationId xmlns:p14="http://schemas.microsoft.com/office/powerpoint/2010/main" val="1079528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193964"/>
            <a:ext cx="9791640" cy="1256699"/>
          </a:xfrm>
        </p:spPr>
        <p:txBody>
          <a:bodyPr>
            <a:normAutofit/>
          </a:bodyPr>
          <a:lstStyle/>
          <a:p>
            <a:r>
              <a:rPr lang="en-US" b="1" dirty="0" smtClean="0">
                <a:latin typeface="Arial" charset="0"/>
                <a:ea typeface="Arial" charset="0"/>
                <a:cs typeface="Arial" charset="0"/>
              </a:rPr>
              <a:t>Dispositions Assessed with RT360</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647345"/>
              </p:ext>
            </p:extLst>
          </p:nvPr>
        </p:nvGraphicFramePr>
        <p:xfrm>
          <a:off x="1584037" y="1450663"/>
          <a:ext cx="1036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CC813995-3256-7745-9A86-C22FE225799B}" type="slidenum">
              <a:rPr lang="en-US" smtClean="0"/>
              <a:t>31</a:t>
            </a:fld>
            <a:endParaRPr lang="en-US"/>
          </a:p>
        </p:txBody>
      </p:sp>
    </p:spTree>
    <p:extLst>
      <p:ext uri="{BB962C8B-B14F-4D97-AF65-F5344CB8AC3E}">
        <p14:creationId xmlns:p14="http://schemas.microsoft.com/office/powerpoint/2010/main" val="630924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4F13-C41A-BB46-8050-959489467347}"/>
              </a:ext>
            </a:extLst>
          </p:cNvPr>
          <p:cNvSpPr>
            <a:spLocks noGrp="1"/>
          </p:cNvSpPr>
          <p:nvPr>
            <p:ph type="title"/>
          </p:nvPr>
        </p:nvSpPr>
        <p:spPr>
          <a:xfrm>
            <a:off x="818712" y="456425"/>
            <a:ext cx="10571998" cy="970450"/>
          </a:xfrm>
        </p:spPr>
        <p:txBody>
          <a:bodyPr/>
          <a:lstStyle/>
          <a:p>
            <a:r>
              <a:rPr lang="en-US" sz="3600" dirty="0">
                <a:latin typeface="Arial" charset="0"/>
                <a:ea typeface="Arial" charset="0"/>
                <a:cs typeface="Arial" charset="0"/>
              </a:rPr>
              <a:t>Sampling of RT360 Items</a:t>
            </a:r>
            <a:endParaRPr lang="en-US" sz="4400" dirty="0"/>
          </a:p>
        </p:txBody>
      </p:sp>
      <p:sp>
        <p:nvSpPr>
          <p:cNvPr id="3" name="Content Placeholder 2">
            <a:extLst>
              <a:ext uri="{FF2B5EF4-FFF2-40B4-BE49-F238E27FC236}">
                <a16:creationId xmlns:a16="http://schemas.microsoft.com/office/drawing/2014/main" id="{97889288-AA08-6747-B62E-BC172998CCDD}"/>
              </a:ext>
            </a:extLst>
          </p:cNvPr>
          <p:cNvSpPr>
            <a:spLocks noGrp="1"/>
          </p:cNvSpPr>
          <p:nvPr>
            <p:ph sz="quarter" idx="1"/>
          </p:nvPr>
        </p:nvSpPr>
        <p:spPr>
          <a:xfrm>
            <a:off x="818712" y="2453196"/>
            <a:ext cx="10554574" cy="3636511"/>
          </a:xfrm>
        </p:spPr>
        <p:txBody>
          <a:bodyPr/>
          <a:lstStyle/>
          <a:p>
            <a:r>
              <a:rPr lang="en-US" sz="2000" dirty="0"/>
              <a:t>Diversity and Social Justice</a:t>
            </a:r>
          </a:p>
          <a:p>
            <a:pPr lvl="1"/>
            <a:r>
              <a:rPr lang="en-US" sz="2400" b="1" dirty="0">
                <a:latin typeface="Arial" charset="0"/>
                <a:ea typeface="Arial" charset="0"/>
                <a:cs typeface="Arial" charset="0"/>
              </a:rPr>
              <a:t>14-1 - Demonstrated unbiased treatment of students </a:t>
            </a:r>
          </a:p>
          <a:p>
            <a:pPr lvl="1"/>
            <a:r>
              <a:rPr lang="en-US" sz="2400" b="1" dirty="0">
                <a:latin typeface="Arial" charset="0"/>
                <a:ea typeface="Arial" charset="0"/>
                <a:cs typeface="Arial" charset="0"/>
              </a:rPr>
              <a:t>14-2 - Honored and acknowledged diversity among students </a:t>
            </a:r>
          </a:p>
          <a:p>
            <a:pPr lvl="1"/>
            <a:r>
              <a:rPr lang="en-US" sz="2400" b="1" dirty="0">
                <a:latin typeface="Arial" charset="0"/>
                <a:ea typeface="Arial" charset="0"/>
                <a:cs typeface="Arial" charset="0"/>
              </a:rPr>
              <a:t>14-3 - Effectively built upon students' backgrounds</a:t>
            </a:r>
          </a:p>
          <a:p>
            <a:pPr lvl="1"/>
            <a:r>
              <a:rPr lang="en-US" sz="2400" b="1" dirty="0">
                <a:latin typeface="Arial" charset="0"/>
                <a:ea typeface="Arial" charset="0"/>
                <a:cs typeface="Arial" charset="0"/>
              </a:rPr>
              <a:t>14-4 - Views </a:t>
            </a:r>
            <a:r>
              <a:rPr lang="en-US" sz="2400" b="1" dirty="0">
                <a:latin typeface="Arial" panose="020B0604020202020204" pitchFamily="34" charset="0"/>
                <a:cs typeface="Arial" panose="020B0604020202020204" pitchFamily="34" charset="0"/>
              </a:rPr>
              <a:t>diversity as an asset which enhances student knowledge</a:t>
            </a:r>
          </a:p>
          <a:p>
            <a:pPr lvl="1"/>
            <a:endParaRPr lang="en-US" sz="2000" b="1" dirty="0">
              <a:latin typeface="Arial" charset="0"/>
              <a:ea typeface="Arial" charset="0"/>
              <a:cs typeface="Arial" charset="0"/>
            </a:endParaRPr>
          </a:p>
          <a:p>
            <a:pPr lvl="1"/>
            <a:endParaRPr lang="en-US" dirty="0"/>
          </a:p>
        </p:txBody>
      </p:sp>
    </p:spTree>
    <p:extLst>
      <p:ext uri="{BB962C8B-B14F-4D97-AF65-F5344CB8AC3E}">
        <p14:creationId xmlns:p14="http://schemas.microsoft.com/office/powerpoint/2010/main" val="241859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C290-02F1-D341-BBD9-3FE06B534BF3}"/>
              </a:ext>
            </a:extLst>
          </p:cNvPr>
          <p:cNvSpPr>
            <a:spLocks noGrp="1"/>
          </p:cNvSpPr>
          <p:nvPr>
            <p:ph type="title"/>
          </p:nvPr>
        </p:nvSpPr>
        <p:spPr/>
        <p:txBody>
          <a:bodyPr>
            <a:normAutofit/>
          </a:bodyPr>
          <a:lstStyle/>
          <a:p>
            <a:r>
              <a:rPr lang="en-US" sz="3200" dirty="0">
                <a:latin typeface="Arial" charset="0"/>
                <a:ea typeface="Arial" charset="0"/>
                <a:cs typeface="Arial" charset="0"/>
              </a:rPr>
              <a:t>Sample Open-Ended Responses</a:t>
            </a:r>
            <a:endParaRPr lang="en-US" dirty="0"/>
          </a:p>
        </p:txBody>
      </p:sp>
      <p:sp>
        <p:nvSpPr>
          <p:cNvPr id="3" name="Content Placeholder 2">
            <a:extLst>
              <a:ext uri="{FF2B5EF4-FFF2-40B4-BE49-F238E27FC236}">
                <a16:creationId xmlns:a16="http://schemas.microsoft.com/office/drawing/2014/main" id="{5D71A4D2-C8A2-424D-A29A-04ABF8E92642}"/>
              </a:ext>
            </a:extLst>
          </p:cNvPr>
          <p:cNvSpPr>
            <a:spLocks noGrp="1"/>
          </p:cNvSpPr>
          <p:nvPr>
            <p:ph sz="quarter" idx="1"/>
          </p:nvPr>
        </p:nvSpPr>
        <p:spPr>
          <a:xfrm>
            <a:off x="526473" y="2111451"/>
            <a:ext cx="10997551" cy="4566439"/>
          </a:xfrm>
        </p:spPr>
        <p:txBody>
          <a:bodyPr>
            <a:normAutofit fontScale="55000" lnSpcReduction="20000"/>
          </a:bodyPr>
          <a:lstStyle/>
          <a:p>
            <a:r>
              <a:rPr lang="en-US" sz="3600" dirty="0"/>
              <a:t>Resident</a:t>
            </a:r>
          </a:p>
          <a:p>
            <a:pPr lvl="1"/>
            <a:r>
              <a:rPr lang="en-US" sz="3600" dirty="0"/>
              <a:t>It took me some time to get to know the students, their backgrounds and interests. I have some good ideas as to how can incorporate social justice themes into my teaching though I didn't always feel comfortable doing so. There were some aspects of the content material that I struggled with connecting to social justice themes (e.g. photosynthesis and cellular respiration). </a:t>
            </a:r>
          </a:p>
          <a:p>
            <a:r>
              <a:rPr lang="en-US" sz="3600" dirty="0"/>
              <a:t>Mentor</a:t>
            </a:r>
          </a:p>
          <a:p>
            <a:pPr lvl="1"/>
            <a:r>
              <a:rPr lang="en-US" sz="3600" dirty="0"/>
              <a:t>The Resident has participated in several Restorative Justice Circles. S/he greets students on a daily basis. S/he will ask students how they are doing.</a:t>
            </a:r>
          </a:p>
          <a:p>
            <a:r>
              <a:rPr lang="en-US" sz="3600" dirty="0"/>
              <a:t>Supervisor</a:t>
            </a:r>
          </a:p>
          <a:p>
            <a:pPr lvl="1"/>
            <a:r>
              <a:rPr lang="en-US" sz="3600" dirty="0"/>
              <a:t>S/He has articulated that he desires to have more opportunities to engage in social justice work within the classroom and is finding the right opportunities to express this desire with his mentor</a:t>
            </a:r>
            <a:r>
              <a:rPr lang="en-US" sz="3600" dirty="0" smtClean="0"/>
              <a:t>.</a:t>
            </a:r>
            <a:endParaRPr lang="en-US" sz="3600" dirty="0"/>
          </a:p>
          <a:p>
            <a:pPr lvl="1"/>
            <a:endParaRPr lang="en-US" sz="2300" dirty="0"/>
          </a:p>
        </p:txBody>
      </p:sp>
    </p:spTree>
    <p:extLst>
      <p:ext uri="{BB962C8B-B14F-4D97-AF65-F5344CB8AC3E}">
        <p14:creationId xmlns:p14="http://schemas.microsoft.com/office/powerpoint/2010/main" val="1838128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Mapping</a:t>
            </a:r>
            <a:endParaRPr lang="en-US" dirty="0"/>
          </a:p>
        </p:txBody>
      </p:sp>
      <p:sp>
        <p:nvSpPr>
          <p:cNvPr id="3" name="Content Placeholder 2"/>
          <p:cNvSpPr>
            <a:spLocks noGrp="1"/>
          </p:cNvSpPr>
          <p:nvPr>
            <p:ph idx="1"/>
          </p:nvPr>
        </p:nvSpPr>
        <p:spPr>
          <a:xfrm>
            <a:off x="634508" y="5740865"/>
            <a:ext cx="10490691" cy="1117135"/>
          </a:xfrm>
        </p:spPr>
        <p:txBody>
          <a:bodyPr>
            <a:normAutofit/>
          </a:bodyPr>
          <a:lstStyle/>
          <a:p>
            <a:pPr lvl="0"/>
            <a:r>
              <a:rPr lang="en-US" sz="2300" dirty="0"/>
              <a:t>Identify which </a:t>
            </a:r>
            <a:r>
              <a:rPr lang="en-US" sz="2300" dirty="0" smtClean="0"/>
              <a:t>PLOs will be Introduced (I), Practiced/Developed (P/D), and Mastered (M) across the curriculum</a:t>
            </a:r>
            <a:endParaRPr lang="en-US" sz="23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46485278"/>
              </p:ext>
            </p:extLst>
          </p:nvPr>
        </p:nvGraphicFramePr>
        <p:xfrm>
          <a:off x="496639" y="2032000"/>
          <a:ext cx="10766430" cy="3558142"/>
        </p:xfrm>
        <a:graphic>
          <a:graphicData uri="http://schemas.openxmlformats.org/drawingml/2006/table">
            <a:tbl>
              <a:tblPr firstRow="1" bandRow="1">
                <a:tableStyleId>{5C22544A-7EE6-4342-B048-85BDC9FD1C3A}</a:tableStyleId>
              </a:tblPr>
              <a:tblGrid>
                <a:gridCol w="1196270">
                  <a:extLst>
                    <a:ext uri="{9D8B030D-6E8A-4147-A177-3AD203B41FA5}">
                      <a16:colId xmlns:a16="http://schemas.microsoft.com/office/drawing/2014/main" val="20000"/>
                    </a:ext>
                  </a:extLst>
                </a:gridCol>
                <a:gridCol w="1196270">
                  <a:extLst>
                    <a:ext uri="{9D8B030D-6E8A-4147-A177-3AD203B41FA5}">
                      <a16:colId xmlns:a16="http://schemas.microsoft.com/office/drawing/2014/main" val="20001"/>
                    </a:ext>
                  </a:extLst>
                </a:gridCol>
                <a:gridCol w="892433">
                  <a:extLst>
                    <a:ext uri="{9D8B030D-6E8A-4147-A177-3AD203B41FA5}">
                      <a16:colId xmlns:a16="http://schemas.microsoft.com/office/drawing/2014/main" val="20002"/>
                    </a:ext>
                  </a:extLst>
                </a:gridCol>
                <a:gridCol w="1043709">
                  <a:extLst>
                    <a:ext uri="{9D8B030D-6E8A-4147-A177-3AD203B41FA5}">
                      <a16:colId xmlns:a16="http://schemas.microsoft.com/office/drawing/2014/main" val="20003"/>
                    </a:ext>
                  </a:extLst>
                </a:gridCol>
                <a:gridCol w="1034473">
                  <a:extLst>
                    <a:ext uri="{9D8B030D-6E8A-4147-A177-3AD203B41FA5}">
                      <a16:colId xmlns:a16="http://schemas.microsoft.com/office/drawing/2014/main" val="20004"/>
                    </a:ext>
                  </a:extLst>
                </a:gridCol>
                <a:gridCol w="1311564">
                  <a:extLst>
                    <a:ext uri="{9D8B030D-6E8A-4147-A177-3AD203B41FA5}">
                      <a16:colId xmlns:a16="http://schemas.microsoft.com/office/drawing/2014/main" val="20005"/>
                    </a:ext>
                  </a:extLst>
                </a:gridCol>
                <a:gridCol w="1283854">
                  <a:extLst>
                    <a:ext uri="{9D8B030D-6E8A-4147-A177-3AD203B41FA5}">
                      <a16:colId xmlns:a16="http://schemas.microsoft.com/office/drawing/2014/main" val="20006"/>
                    </a:ext>
                  </a:extLst>
                </a:gridCol>
                <a:gridCol w="1302327">
                  <a:extLst>
                    <a:ext uri="{9D8B030D-6E8A-4147-A177-3AD203B41FA5}">
                      <a16:colId xmlns:a16="http://schemas.microsoft.com/office/drawing/2014/main" val="20007"/>
                    </a:ext>
                  </a:extLst>
                </a:gridCol>
                <a:gridCol w="1505530">
                  <a:extLst>
                    <a:ext uri="{9D8B030D-6E8A-4147-A177-3AD203B41FA5}">
                      <a16:colId xmlns:a16="http://schemas.microsoft.com/office/drawing/2014/main" val="20008"/>
                    </a:ext>
                  </a:extLst>
                </a:gridCol>
              </a:tblGrid>
              <a:tr h="997822">
                <a:tc>
                  <a:txBody>
                    <a:bodyPr/>
                    <a:lstStyle/>
                    <a:p>
                      <a:r>
                        <a:rPr lang="en-US" dirty="0" smtClean="0"/>
                        <a:t>PLO</a:t>
                      </a:r>
                      <a:endParaRPr lang="en-US" dirty="0"/>
                    </a:p>
                  </a:txBody>
                  <a:tcPr/>
                </a:tc>
                <a:tc>
                  <a:txBody>
                    <a:bodyPr/>
                    <a:lstStyle/>
                    <a:p>
                      <a:r>
                        <a:rPr lang="en-US" dirty="0" smtClean="0"/>
                        <a:t>4950</a:t>
                      </a:r>
                      <a:endParaRPr lang="en-US" dirty="0"/>
                    </a:p>
                  </a:txBody>
                  <a:tcPr/>
                </a:tc>
                <a:tc>
                  <a:txBody>
                    <a:bodyPr/>
                    <a:lstStyle/>
                    <a:p>
                      <a:r>
                        <a:rPr lang="en-US" dirty="0" smtClean="0"/>
                        <a:t>4910</a:t>
                      </a:r>
                      <a:endParaRPr lang="en-US" dirty="0"/>
                    </a:p>
                  </a:txBody>
                  <a:tcPr/>
                </a:tc>
                <a:tc>
                  <a:txBody>
                    <a:bodyPr/>
                    <a:lstStyle/>
                    <a:p>
                      <a:r>
                        <a:rPr lang="en-US" dirty="0" smtClean="0"/>
                        <a:t>5040</a:t>
                      </a:r>
                      <a:endParaRPr lang="en-US" dirty="0"/>
                    </a:p>
                  </a:txBody>
                  <a:tcPr/>
                </a:tc>
                <a:tc>
                  <a:txBody>
                    <a:bodyPr/>
                    <a:lstStyle/>
                    <a:p>
                      <a:r>
                        <a:rPr lang="en-US" dirty="0" smtClean="0"/>
                        <a:t>5150 or 5910</a:t>
                      </a:r>
                      <a:endParaRPr lang="en-US" dirty="0"/>
                    </a:p>
                  </a:txBody>
                  <a:tcPr/>
                </a:tc>
                <a:tc>
                  <a:txBody>
                    <a:bodyPr/>
                    <a:lstStyle/>
                    <a:p>
                      <a:r>
                        <a:rPr lang="en-US" baseline="0" dirty="0" smtClean="0"/>
                        <a:t>Elective 1</a:t>
                      </a:r>
                      <a:endParaRPr lang="en-US" dirty="0"/>
                    </a:p>
                  </a:txBody>
                  <a:tcPr/>
                </a:tc>
                <a:tc>
                  <a:txBody>
                    <a:bodyPr/>
                    <a:lstStyle/>
                    <a:p>
                      <a:r>
                        <a:rPr lang="en-US" dirty="0" smtClean="0"/>
                        <a:t>Elective</a:t>
                      </a:r>
                      <a:r>
                        <a:rPr lang="en-US" baseline="0" dirty="0" smtClean="0"/>
                        <a:t> 2</a:t>
                      </a:r>
                      <a:endParaRPr lang="en-US" dirty="0"/>
                    </a:p>
                  </a:txBody>
                  <a:tcPr/>
                </a:tc>
                <a:tc>
                  <a:txBody>
                    <a:bodyPr/>
                    <a:lstStyle/>
                    <a:p>
                      <a:r>
                        <a:rPr lang="en-US" dirty="0" smtClean="0"/>
                        <a:t>Elective 3</a:t>
                      </a:r>
                      <a:endParaRPr lang="en-US" dirty="0"/>
                    </a:p>
                  </a:txBody>
                  <a:tcPr/>
                </a:tc>
                <a:tc>
                  <a:txBody>
                    <a:bodyPr/>
                    <a:lstStyle/>
                    <a:p>
                      <a:r>
                        <a:rPr lang="en-US" dirty="0" smtClean="0"/>
                        <a:t>Elective</a:t>
                      </a:r>
                      <a:r>
                        <a:rPr lang="en-US" baseline="0" dirty="0" smtClean="0"/>
                        <a:t> 4</a:t>
                      </a:r>
                      <a:endParaRPr lang="en-US" dirty="0"/>
                    </a:p>
                  </a:txBody>
                  <a:tcPr/>
                </a:tc>
                <a:extLst>
                  <a:ext uri="{0D108BD9-81ED-4DB2-BD59-A6C34878D82A}">
                    <a16:rowId xmlns:a16="http://schemas.microsoft.com/office/drawing/2014/main" val="10000"/>
                  </a:ext>
                </a:extLst>
              </a:tr>
              <a:tr h="628721">
                <a:tc>
                  <a:txBody>
                    <a:bodyPr/>
                    <a:lstStyle/>
                    <a:p>
                      <a:r>
                        <a:rPr lang="en-US" dirty="0" smtClean="0"/>
                        <a:t>1 </a:t>
                      </a:r>
                      <a:r>
                        <a:rPr lang="en-US" dirty="0" err="1" smtClean="0"/>
                        <a:t>Knowl</a:t>
                      </a:r>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r>
                        <a:rPr lang="en-US" dirty="0" smtClean="0"/>
                        <a:t>P/D</a:t>
                      </a:r>
                      <a:endParaRPr lang="en-US" dirty="0"/>
                    </a:p>
                  </a:txBody>
                  <a:tcPr/>
                </a:tc>
                <a:tc>
                  <a:txBody>
                    <a:bodyPr/>
                    <a:lstStyle/>
                    <a:p>
                      <a:r>
                        <a:rPr lang="en-US" dirty="0" smtClean="0"/>
                        <a:t>P/D</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t>
                      </a:r>
                    </a:p>
                    <a:p>
                      <a:endParaRPr lang="en-US" dirty="0"/>
                    </a:p>
                  </a:txBody>
                  <a:tcPr/>
                </a:tc>
                <a:tc>
                  <a:txBody>
                    <a:bodyPr/>
                    <a:lstStyle/>
                    <a:p>
                      <a:r>
                        <a:rPr lang="en-US" dirty="0" smtClean="0"/>
                        <a:t>M</a:t>
                      </a:r>
                      <a:endParaRPr lang="en-US" dirty="0"/>
                    </a:p>
                  </a:txBody>
                  <a:tcPr/>
                </a:tc>
                <a:extLst>
                  <a:ext uri="{0D108BD9-81ED-4DB2-BD59-A6C34878D82A}">
                    <a16:rowId xmlns:a16="http://schemas.microsoft.com/office/drawing/2014/main" val="10001"/>
                  </a:ext>
                </a:extLst>
              </a:tr>
              <a:tr h="628721">
                <a:tc>
                  <a:txBody>
                    <a:bodyPr/>
                    <a:lstStyle/>
                    <a:p>
                      <a:r>
                        <a:rPr lang="en-US" dirty="0" smtClean="0"/>
                        <a:t>2 Skills</a:t>
                      </a:r>
                      <a:endParaRPr lang="en-US" dirty="0"/>
                    </a:p>
                  </a:txBody>
                  <a:tcPr/>
                </a:tc>
                <a:tc>
                  <a:txBody>
                    <a:bodyPr/>
                    <a:lstStyle/>
                    <a:p>
                      <a:endParaRPr lang="en-US" dirty="0"/>
                    </a:p>
                  </a:txBody>
                  <a:tcPr/>
                </a:tc>
                <a:tc>
                  <a:txBody>
                    <a:bodyPr/>
                    <a:lstStyle/>
                    <a:p>
                      <a:r>
                        <a:rPr lang="en-US" dirty="0" smtClean="0"/>
                        <a:t>I</a:t>
                      </a:r>
                      <a:endParaRPr lang="en-US" dirty="0"/>
                    </a:p>
                  </a:txBody>
                  <a:tcPr/>
                </a:tc>
                <a:tc>
                  <a:txBody>
                    <a:bodyPr/>
                    <a:lstStyle/>
                    <a:p>
                      <a:r>
                        <a:rPr lang="en-US" dirty="0" smtClean="0"/>
                        <a:t>P/D</a:t>
                      </a:r>
                      <a:endParaRPr lang="en-US" dirty="0"/>
                    </a:p>
                  </a:txBody>
                  <a:tcPr/>
                </a:tc>
                <a:tc>
                  <a:txBody>
                    <a:bodyPr/>
                    <a:lstStyle/>
                    <a:p>
                      <a:r>
                        <a:rPr lang="en-US" dirty="0" smtClean="0"/>
                        <a:t>M</a:t>
                      </a:r>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628721">
                <a:tc>
                  <a:txBody>
                    <a:bodyPr/>
                    <a:lstStyle/>
                    <a:p>
                      <a:r>
                        <a:rPr lang="en-US" dirty="0" smtClean="0"/>
                        <a:t>3 </a:t>
                      </a:r>
                      <a:r>
                        <a:rPr lang="en-US" dirty="0" err="1" smtClean="0"/>
                        <a:t>Comm</a:t>
                      </a:r>
                      <a:endParaRPr lang="en-US" dirty="0"/>
                    </a:p>
                  </a:txBody>
                  <a:tcPr/>
                </a:tc>
                <a:tc>
                  <a:txBody>
                    <a:bodyPr/>
                    <a:lstStyle/>
                    <a:p>
                      <a:r>
                        <a:rPr lang="en-US" dirty="0" smtClean="0"/>
                        <a:t>I</a:t>
                      </a:r>
                      <a:endParaRPr lang="en-US" dirty="0"/>
                    </a:p>
                  </a:txBody>
                  <a:tcPr/>
                </a:tc>
                <a:tc>
                  <a:txBody>
                    <a:bodyPr/>
                    <a:lstStyle/>
                    <a:p>
                      <a:r>
                        <a:rPr lang="en-US" dirty="0" smtClean="0"/>
                        <a:t>I</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a:t>
                      </a:r>
                    </a:p>
                    <a:p>
                      <a:endParaRPr lang="en-US" dirty="0"/>
                    </a:p>
                  </a:txBody>
                  <a:tcPr/>
                </a:tc>
                <a:tc>
                  <a:txBody>
                    <a:bodyPr/>
                    <a:lstStyle/>
                    <a:p>
                      <a:r>
                        <a:rPr lang="en-US" dirty="0" smtClean="0"/>
                        <a:t>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a:t>
                      </a:r>
                    </a:p>
                    <a:p>
                      <a:endParaRPr lang="en-US" dirty="0"/>
                    </a:p>
                  </a:txBody>
                  <a:tcPr/>
                </a:tc>
                <a:tc>
                  <a:txBody>
                    <a:bodyPr/>
                    <a:lstStyle/>
                    <a:p>
                      <a:r>
                        <a:rPr lang="en-US" dirty="0" smtClean="0"/>
                        <a:t>M</a:t>
                      </a:r>
                      <a:endParaRPr lang="en-US" dirty="0"/>
                    </a:p>
                  </a:txBody>
                  <a:tcPr/>
                </a:tc>
                <a:tc>
                  <a:txBody>
                    <a:bodyPr/>
                    <a:lstStyle/>
                    <a:p>
                      <a:r>
                        <a:rPr lang="en-US" dirty="0" smtClean="0"/>
                        <a:t>M</a:t>
                      </a:r>
                      <a:endParaRPr lang="en-US" dirty="0"/>
                    </a:p>
                  </a:txBody>
                  <a:tcPr/>
                </a:tc>
                <a:extLst>
                  <a:ext uri="{0D108BD9-81ED-4DB2-BD59-A6C34878D82A}">
                    <a16:rowId xmlns:a16="http://schemas.microsoft.com/office/drawing/2014/main" val="10003"/>
                  </a:ext>
                </a:extLst>
              </a:tr>
              <a:tr h="628721">
                <a:tc>
                  <a:txBody>
                    <a:bodyPr/>
                    <a:lstStyle/>
                    <a:p>
                      <a:r>
                        <a:rPr lang="en-US" dirty="0" smtClean="0"/>
                        <a:t>4 Prof</a:t>
                      </a:r>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r>
                        <a:rPr lang="en-US" dirty="0" smtClean="0"/>
                        <a:t>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a:t>
                      </a:r>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6448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across the Curriculum</a:t>
            </a:r>
            <a:endParaRPr lang="en-US" dirty="0"/>
          </a:p>
        </p:txBody>
      </p:sp>
      <p:sp>
        <p:nvSpPr>
          <p:cNvPr id="3" name="Content Placeholder 2"/>
          <p:cNvSpPr>
            <a:spLocks noGrp="1"/>
          </p:cNvSpPr>
          <p:nvPr>
            <p:ph idx="1"/>
          </p:nvPr>
        </p:nvSpPr>
        <p:spPr>
          <a:xfrm>
            <a:off x="634508" y="5740865"/>
            <a:ext cx="10490691" cy="1117135"/>
          </a:xfrm>
        </p:spPr>
        <p:txBody>
          <a:bodyPr>
            <a:normAutofit/>
          </a:bodyPr>
          <a:lstStyle/>
          <a:p>
            <a:pPr lvl="0"/>
            <a:r>
              <a:rPr lang="en-US" sz="2400" dirty="0" smtClean="0"/>
              <a:t>Identify where you will collect assessment evidence for analysis at the program-level</a:t>
            </a:r>
            <a:endParaRPr lang="en-US" sz="24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8893517"/>
              </p:ext>
            </p:extLst>
          </p:nvPr>
        </p:nvGraphicFramePr>
        <p:xfrm>
          <a:off x="496639" y="2032000"/>
          <a:ext cx="10766430" cy="3558142"/>
        </p:xfrm>
        <a:graphic>
          <a:graphicData uri="http://schemas.openxmlformats.org/drawingml/2006/table">
            <a:tbl>
              <a:tblPr firstRow="1" bandRow="1">
                <a:tableStyleId>{5C22544A-7EE6-4342-B048-85BDC9FD1C3A}</a:tableStyleId>
              </a:tblPr>
              <a:tblGrid>
                <a:gridCol w="1196270">
                  <a:extLst>
                    <a:ext uri="{9D8B030D-6E8A-4147-A177-3AD203B41FA5}">
                      <a16:colId xmlns:a16="http://schemas.microsoft.com/office/drawing/2014/main" val="20000"/>
                    </a:ext>
                  </a:extLst>
                </a:gridCol>
                <a:gridCol w="1196270">
                  <a:extLst>
                    <a:ext uri="{9D8B030D-6E8A-4147-A177-3AD203B41FA5}">
                      <a16:colId xmlns:a16="http://schemas.microsoft.com/office/drawing/2014/main" val="20001"/>
                    </a:ext>
                  </a:extLst>
                </a:gridCol>
                <a:gridCol w="892433">
                  <a:extLst>
                    <a:ext uri="{9D8B030D-6E8A-4147-A177-3AD203B41FA5}">
                      <a16:colId xmlns:a16="http://schemas.microsoft.com/office/drawing/2014/main" val="20002"/>
                    </a:ext>
                  </a:extLst>
                </a:gridCol>
                <a:gridCol w="1043709">
                  <a:extLst>
                    <a:ext uri="{9D8B030D-6E8A-4147-A177-3AD203B41FA5}">
                      <a16:colId xmlns:a16="http://schemas.microsoft.com/office/drawing/2014/main" val="20003"/>
                    </a:ext>
                  </a:extLst>
                </a:gridCol>
                <a:gridCol w="1034473">
                  <a:extLst>
                    <a:ext uri="{9D8B030D-6E8A-4147-A177-3AD203B41FA5}">
                      <a16:colId xmlns:a16="http://schemas.microsoft.com/office/drawing/2014/main" val="20004"/>
                    </a:ext>
                  </a:extLst>
                </a:gridCol>
                <a:gridCol w="1311564">
                  <a:extLst>
                    <a:ext uri="{9D8B030D-6E8A-4147-A177-3AD203B41FA5}">
                      <a16:colId xmlns:a16="http://schemas.microsoft.com/office/drawing/2014/main" val="20005"/>
                    </a:ext>
                  </a:extLst>
                </a:gridCol>
                <a:gridCol w="1283854">
                  <a:extLst>
                    <a:ext uri="{9D8B030D-6E8A-4147-A177-3AD203B41FA5}">
                      <a16:colId xmlns:a16="http://schemas.microsoft.com/office/drawing/2014/main" val="20006"/>
                    </a:ext>
                  </a:extLst>
                </a:gridCol>
                <a:gridCol w="1302327">
                  <a:extLst>
                    <a:ext uri="{9D8B030D-6E8A-4147-A177-3AD203B41FA5}">
                      <a16:colId xmlns:a16="http://schemas.microsoft.com/office/drawing/2014/main" val="20007"/>
                    </a:ext>
                  </a:extLst>
                </a:gridCol>
                <a:gridCol w="1505530">
                  <a:extLst>
                    <a:ext uri="{9D8B030D-6E8A-4147-A177-3AD203B41FA5}">
                      <a16:colId xmlns:a16="http://schemas.microsoft.com/office/drawing/2014/main" val="20008"/>
                    </a:ext>
                  </a:extLst>
                </a:gridCol>
              </a:tblGrid>
              <a:tr h="997822">
                <a:tc>
                  <a:txBody>
                    <a:bodyPr/>
                    <a:lstStyle/>
                    <a:p>
                      <a:r>
                        <a:rPr lang="en-US" dirty="0" smtClean="0"/>
                        <a:t>PLO</a:t>
                      </a:r>
                      <a:endParaRPr lang="en-US" dirty="0"/>
                    </a:p>
                  </a:txBody>
                  <a:tcPr/>
                </a:tc>
                <a:tc>
                  <a:txBody>
                    <a:bodyPr/>
                    <a:lstStyle/>
                    <a:p>
                      <a:r>
                        <a:rPr lang="en-US" dirty="0" smtClean="0"/>
                        <a:t>4950</a:t>
                      </a:r>
                      <a:endParaRPr lang="en-US" dirty="0"/>
                    </a:p>
                  </a:txBody>
                  <a:tcPr/>
                </a:tc>
                <a:tc>
                  <a:txBody>
                    <a:bodyPr/>
                    <a:lstStyle/>
                    <a:p>
                      <a:r>
                        <a:rPr lang="en-US" dirty="0" smtClean="0"/>
                        <a:t>4910</a:t>
                      </a:r>
                      <a:endParaRPr lang="en-US" dirty="0"/>
                    </a:p>
                  </a:txBody>
                  <a:tcPr/>
                </a:tc>
                <a:tc>
                  <a:txBody>
                    <a:bodyPr/>
                    <a:lstStyle/>
                    <a:p>
                      <a:r>
                        <a:rPr lang="en-US" dirty="0" smtClean="0"/>
                        <a:t>5040</a:t>
                      </a:r>
                      <a:endParaRPr lang="en-US" dirty="0"/>
                    </a:p>
                  </a:txBody>
                  <a:tcPr/>
                </a:tc>
                <a:tc>
                  <a:txBody>
                    <a:bodyPr/>
                    <a:lstStyle/>
                    <a:p>
                      <a:r>
                        <a:rPr lang="en-US" dirty="0" smtClean="0"/>
                        <a:t>5150 or 5910</a:t>
                      </a:r>
                      <a:endParaRPr lang="en-US" dirty="0"/>
                    </a:p>
                  </a:txBody>
                  <a:tcPr/>
                </a:tc>
                <a:tc>
                  <a:txBody>
                    <a:bodyPr/>
                    <a:lstStyle/>
                    <a:p>
                      <a:r>
                        <a:rPr lang="en-US" baseline="0" dirty="0" smtClean="0"/>
                        <a:t>Elective 1</a:t>
                      </a:r>
                      <a:endParaRPr lang="en-US" dirty="0"/>
                    </a:p>
                  </a:txBody>
                  <a:tcPr/>
                </a:tc>
                <a:tc>
                  <a:txBody>
                    <a:bodyPr/>
                    <a:lstStyle/>
                    <a:p>
                      <a:r>
                        <a:rPr lang="en-US" dirty="0" smtClean="0"/>
                        <a:t>Elective</a:t>
                      </a:r>
                      <a:r>
                        <a:rPr lang="en-US" baseline="0" dirty="0" smtClean="0"/>
                        <a:t> 2</a:t>
                      </a:r>
                      <a:endParaRPr lang="en-US" dirty="0"/>
                    </a:p>
                  </a:txBody>
                  <a:tcPr/>
                </a:tc>
                <a:tc>
                  <a:txBody>
                    <a:bodyPr/>
                    <a:lstStyle/>
                    <a:p>
                      <a:r>
                        <a:rPr lang="en-US" dirty="0" smtClean="0"/>
                        <a:t>Elective 3</a:t>
                      </a:r>
                      <a:endParaRPr lang="en-US" dirty="0"/>
                    </a:p>
                  </a:txBody>
                  <a:tcPr/>
                </a:tc>
                <a:tc>
                  <a:txBody>
                    <a:bodyPr/>
                    <a:lstStyle/>
                    <a:p>
                      <a:r>
                        <a:rPr lang="en-US" dirty="0" smtClean="0"/>
                        <a:t>Elective</a:t>
                      </a:r>
                      <a:r>
                        <a:rPr lang="en-US" baseline="0" dirty="0" smtClean="0"/>
                        <a:t> 4</a:t>
                      </a:r>
                      <a:endParaRPr lang="en-US" dirty="0"/>
                    </a:p>
                  </a:txBody>
                  <a:tcPr/>
                </a:tc>
                <a:extLst>
                  <a:ext uri="{0D108BD9-81ED-4DB2-BD59-A6C34878D82A}">
                    <a16:rowId xmlns:a16="http://schemas.microsoft.com/office/drawing/2014/main" val="10000"/>
                  </a:ext>
                </a:extLst>
              </a:tr>
              <a:tr h="628721">
                <a:tc>
                  <a:txBody>
                    <a:bodyPr/>
                    <a:lstStyle/>
                    <a:p>
                      <a:r>
                        <a:rPr lang="en-US" dirty="0" smtClean="0"/>
                        <a:t>1 </a:t>
                      </a:r>
                      <a:r>
                        <a:rPr lang="en-US" dirty="0" err="1" smtClean="0"/>
                        <a:t>Knowl</a:t>
                      </a:r>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r>
                        <a:rPr lang="en-US" dirty="0" smtClean="0"/>
                        <a:t>M</a:t>
                      </a:r>
                      <a:endParaRPr lang="en-US" dirty="0"/>
                    </a:p>
                  </a:txBody>
                  <a:tcPr/>
                </a:tc>
                <a:extLst>
                  <a:ext uri="{0D108BD9-81ED-4DB2-BD59-A6C34878D82A}">
                    <a16:rowId xmlns:a16="http://schemas.microsoft.com/office/drawing/2014/main" val="10001"/>
                  </a:ext>
                </a:extLst>
              </a:tr>
              <a:tr h="628721">
                <a:tc>
                  <a:txBody>
                    <a:bodyPr/>
                    <a:lstStyle/>
                    <a:p>
                      <a:r>
                        <a:rPr lang="en-US" dirty="0" smtClean="0"/>
                        <a:t>2 Skills</a:t>
                      </a:r>
                      <a:endParaRPr lang="en-US" dirty="0"/>
                    </a:p>
                  </a:txBody>
                  <a:tcPr/>
                </a:tc>
                <a:tc>
                  <a:txBody>
                    <a:bodyPr/>
                    <a:lstStyle/>
                    <a:p>
                      <a:endParaRPr lang="en-US" dirty="0"/>
                    </a:p>
                  </a:txBody>
                  <a:tcPr/>
                </a:tc>
                <a:tc>
                  <a:txBody>
                    <a:bodyPr/>
                    <a:lstStyle/>
                    <a:p>
                      <a:r>
                        <a:rPr lang="en-US" dirty="0" smtClean="0"/>
                        <a:t>I</a:t>
                      </a:r>
                      <a:endParaRPr lang="en-US" dirty="0"/>
                    </a:p>
                  </a:txBody>
                  <a:tcPr/>
                </a:tc>
                <a:tc>
                  <a:txBody>
                    <a:bodyPr/>
                    <a:lstStyle/>
                    <a:p>
                      <a:r>
                        <a:rPr lang="en-US" dirty="0" smtClean="0"/>
                        <a:t>P/D</a:t>
                      </a:r>
                      <a:endParaRPr lang="en-US" dirty="0"/>
                    </a:p>
                  </a:txBody>
                  <a:tcPr/>
                </a:tc>
                <a:tc>
                  <a:txBody>
                    <a:bodyPr/>
                    <a:lstStyle/>
                    <a:p>
                      <a:r>
                        <a:rPr lang="en-US" dirty="0" smtClean="0"/>
                        <a:t>M</a:t>
                      </a:r>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628721">
                <a:tc>
                  <a:txBody>
                    <a:bodyPr/>
                    <a:lstStyle/>
                    <a:p>
                      <a:r>
                        <a:rPr lang="en-US" dirty="0" smtClean="0"/>
                        <a:t>3 </a:t>
                      </a:r>
                      <a:r>
                        <a:rPr lang="en-US" dirty="0" err="1" smtClean="0"/>
                        <a:t>Comm</a:t>
                      </a:r>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a:t>
                      </a:r>
                    </a:p>
                    <a:p>
                      <a:endParaRPr lang="en-US" dirty="0"/>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tc>
                  <a:txBody>
                    <a:bodyPr/>
                    <a:lstStyle/>
                    <a:p>
                      <a:r>
                        <a:rPr lang="en-US" dirty="0" smtClean="0"/>
                        <a:t>M</a:t>
                      </a:r>
                      <a:endParaRPr lang="en-US" dirty="0"/>
                    </a:p>
                  </a:txBody>
                  <a:tcPr/>
                </a:tc>
                <a:extLst>
                  <a:ext uri="{0D108BD9-81ED-4DB2-BD59-A6C34878D82A}">
                    <a16:rowId xmlns:a16="http://schemas.microsoft.com/office/drawing/2014/main" val="10003"/>
                  </a:ext>
                </a:extLst>
              </a:tr>
              <a:tr h="628721">
                <a:tc>
                  <a:txBody>
                    <a:bodyPr/>
                    <a:lstStyle/>
                    <a:p>
                      <a:r>
                        <a:rPr lang="en-US" dirty="0" smtClean="0"/>
                        <a:t>4 Prof</a:t>
                      </a:r>
                      <a:endParaRPr lang="en-US" dirty="0"/>
                    </a:p>
                  </a:txBody>
                  <a:tcPr/>
                </a:tc>
                <a:tc>
                  <a:txBody>
                    <a:bodyPr/>
                    <a:lstStyle/>
                    <a:p>
                      <a:r>
                        <a:rPr lang="en-US" dirty="0" smtClean="0"/>
                        <a:t>I</a:t>
                      </a:r>
                      <a:endParaRPr lang="en-US" dirty="0"/>
                    </a:p>
                  </a:txBody>
                  <a:tcPr/>
                </a:tc>
                <a:tc>
                  <a:txBody>
                    <a:bodyPr/>
                    <a:lstStyle/>
                    <a:p>
                      <a:endParaRPr lang="en-US" dirty="0"/>
                    </a:p>
                  </a:txBody>
                  <a:tcPr/>
                </a:tc>
                <a:tc>
                  <a:txBody>
                    <a:bodyPr/>
                    <a:lstStyle/>
                    <a:p>
                      <a:r>
                        <a:rPr lang="en-US" dirty="0" smtClean="0"/>
                        <a:t>M</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6741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21343"/>
            <a:ext cx="10099660" cy="578875"/>
          </a:xfrm>
        </p:spPr>
        <p:txBody>
          <a:bodyPr/>
          <a:lstStyle/>
          <a:p>
            <a:r>
              <a:rPr lang="en-US" dirty="0" smtClean="0"/>
              <a:t>Gathering Evidence in Multiple Courses</a:t>
            </a:r>
            <a:endParaRPr lang="en-US" dirty="0"/>
          </a:p>
        </p:txBody>
      </p:sp>
      <p:sp>
        <p:nvSpPr>
          <p:cNvPr id="8" name="Rectangle 7"/>
          <p:cNvSpPr/>
          <p:nvPr/>
        </p:nvSpPr>
        <p:spPr>
          <a:xfrm>
            <a:off x="990599" y="1232454"/>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n-US" dirty="0" smtClean="0">
                <a:solidFill>
                  <a:schemeClr val="bg1"/>
                </a:solidFill>
              </a:rPr>
              <a:t>tudent </a:t>
            </a:r>
            <a:r>
              <a:rPr lang="en-US" dirty="0" smtClean="0">
                <a:solidFill>
                  <a:schemeClr val="tx1"/>
                </a:solidFill>
              </a:rPr>
              <a:t>Assignments</a:t>
            </a:r>
            <a:endParaRPr lang="en-US" dirty="0">
              <a:solidFill>
                <a:schemeClr val="tx1"/>
              </a:solidFill>
            </a:endParaRPr>
          </a:p>
        </p:txBody>
      </p:sp>
      <p:sp>
        <p:nvSpPr>
          <p:cNvPr id="9" name="Rectangle 8"/>
          <p:cNvSpPr/>
          <p:nvPr/>
        </p:nvSpPr>
        <p:spPr>
          <a:xfrm>
            <a:off x="1600199" y="2807158"/>
            <a:ext cx="2183296" cy="6323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 #1 Instructor</a:t>
            </a:r>
            <a:endParaRPr lang="en-US" dirty="0">
              <a:solidFill>
                <a:schemeClr val="bg1"/>
              </a:solidFill>
            </a:endParaRPr>
          </a:p>
        </p:txBody>
      </p:sp>
      <p:sp>
        <p:nvSpPr>
          <p:cNvPr id="10" name="Rectangle 9"/>
          <p:cNvSpPr/>
          <p:nvPr/>
        </p:nvSpPr>
        <p:spPr>
          <a:xfrm>
            <a:off x="6864626" y="3699340"/>
            <a:ext cx="2380973" cy="8798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 Instructor(s)</a:t>
            </a:r>
          </a:p>
          <a:p>
            <a:pPr algn="ctr"/>
            <a:r>
              <a:rPr lang="en-US" dirty="0" smtClean="0">
                <a:solidFill>
                  <a:schemeClr val="bg1"/>
                </a:solidFill>
              </a:rPr>
              <a:t>Score Assignments</a:t>
            </a:r>
            <a:endParaRPr lang="en-US" dirty="0">
              <a:solidFill>
                <a:schemeClr val="bg1"/>
              </a:solidFill>
            </a:endParaRPr>
          </a:p>
        </p:txBody>
      </p:sp>
      <p:sp>
        <p:nvSpPr>
          <p:cNvPr id="11" name="Rectangle 10"/>
          <p:cNvSpPr/>
          <p:nvPr/>
        </p:nvSpPr>
        <p:spPr>
          <a:xfrm>
            <a:off x="3783495" y="3731956"/>
            <a:ext cx="2216426" cy="8532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Team of Faculty Score Assignments</a:t>
            </a:r>
            <a:endParaRPr lang="en-US" dirty="0">
              <a:solidFill>
                <a:schemeClr val="bg1"/>
              </a:solidFill>
            </a:endParaRPr>
          </a:p>
        </p:txBody>
      </p:sp>
      <p:sp>
        <p:nvSpPr>
          <p:cNvPr id="12" name="Rectangle 11"/>
          <p:cNvSpPr/>
          <p:nvPr/>
        </p:nvSpPr>
        <p:spPr>
          <a:xfrm>
            <a:off x="4810538" y="4964493"/>
            <a:ext cx="3067880" cy="87262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Assessment Coordinator or Committee Compile Results</a:t>
            </a:r>
            <a:endParaRPr lang="en-US" dirty="0">
              <a:solidFill>
                <a:schemeClr val="bg1"/>
              </a:solidFill>
            </a:endParaRPr>
          </a:p>
        </p:txBody>
      </p:sp>
      <p:sp>
        <p:nvSpPr>
          <p:cNvPr id="13" name="Rectangle 12"/>
          <p:cNvSpPr/>
          <p:nvPr/>
        </p:nvSpPr>
        <p:spPr>
          <a:xfrm>
            <a:off x="4891708" y="6148947"/>
            <a:ext cx="2895600" cy="709053"/>
          </a:xfrm>
          <a:prstGeom prst="rect">
            <a:avLst/>
          </a:prstGeom>
          <a:solidFill>
            <a:srgbClr val="E0C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Program Faculty Reflect on Results</a:t>
            </a:r>
            <a:endParaRPr lang="en-US" dirty="0">
              <a:solidFill>
                <a:schemeClr val="bg1"/>
              </a:solidFill>
            </a:endParaRPr>
          </a:p>
        </p:txBody>
      </p:sp>
      <p:sp>
        <p:nvSpPr>
          <p:cNvPr id="14" name="Rectangle 13"/>
          <p:cNvSpPr/>
          <p:nvPr/>
        </p:nvSpPr>
        <p:spPr>
          <a:xfrm>
            <a:off x="1142999" y="1384854"/>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Student Assignments</a:t>
            </a:r>
            <a:endParaRPr lang="en-US" dirty="0">
              <a:solidFill>
                <a:schemeClr val="tx1"/>
              </a:solidFill>
            </a:endParaRPr>
          </a:p>
        </p:txBody>
      </p:sp>
      <p:sp>
        <p:nvSpPr>
          <p:cNvPr id="15" name="Rectangle 14"/>
          <p:cNvSpPr/>
          <p:nvPr/>
        </p:nvSpPr>
        <p:spPr>
          <a:xfrm>
            <a:off x="1295399" y="1537254"/>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16" name="Rectangle 15"/>
          <p:cNvSpPr/>
          <p:nvPr/>
        </p:nvSpPr>
        <p:spPr>
          <a:xfrm>
            <a:off x="1447799" y="1689654"/>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17" name="Rectangle 16"/>
          <p:cNvSpPr/>
          <p:nvPr/>
        </p:nvSpPr>
        <p:spPr>
          <a:xfrm>
            <a:off x="1600199" y="1842054"/>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cxnSp>
        <p:nvCxnSpPr>
          <p:cNvPr id="19" name="Straight Arrow Connector 18"/>
          <p:cNvCxnSpPr>
            <a:stCxn id="17" idx="2"/>
            <a:endCxn id="9" idx="0"/>
          </p:cNvCxnSpPr>
          <p:nvPr/>
        </p:nvCxnSpPr>
        <p:spPr>
          <a:xfrm>
            <a:off x="2683565" y="2534596"/>
            <a:ext cx="8282" cy="272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93096" y="1182727"/>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23" name="Rectangle 22"/>
          <p:cNvSpPr/>
          <p:nvPr/>
        </p:nvSpPr>
        <p:spPr>
          <a:xfrm>
            <a:off x="5002696" y="2757431"/>
            <a:ext cx="2183296" cy="6323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 #2 Instructor</a:t>
            </a:r>
            <a:endParaRPr lang="en-US" dirty="0">
              <a:solidFill>
                <a:schemeClr val="bg1"/>
              </a:solidFill>
            </a:endParaRPr>
          </a:p>
        </p:txBody>
      </p:sp>
      <p:sp>
        <p:nvSpPr>
          <p:cNvPr id="24" name="Rectangle 23"/>
          <p:cNvSpPr/>
          <p:nvPr/>
        </p:nvSpPr>
        <p:spPr>
          <a:xfrm>
            <a:off x="4545496" y="1335127"/>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25" name="Rectangle 24"/>
          <p:cNvSpPr/>
          <p:nvPr/>
        </p:nvSpPr>
        <p:spPr>
          <a:xfrm>
            <a:off x="4697896" y="1487527"/>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26" name="Rectangle 25"/>
          <p:cNvSpPr/>
          <p:nvPr/>
        </p:nvSpPr>
        <p:spPr>
          <a:xfrm>
            <a:off x="4850296" y="1639927"/>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27" name="Rectangle 26"/>
          <p:cNvSpPr/>
          <p:nvPr/>
        </p:nvSpPr>
        <p:spPr>
          <a:xfrm>
            <a:off x="5002696" y="1792327"/>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cxnSp>
        <p:nvCxnSpPr>
          <p:cNvPr id="28" name="Straight Arrow Connector 27"/>
          <p:cNvCxnSpPr>
            <a:stCxn id="27" idx="2"/>
            <a:endCxn id="23" idx="0"/>
          </p:cNvCxnSpPr>
          <p:nvPr/>
        </p:nvCxnSpPr>
        <p:spPr>
          <a:xfrm>
            <a:off x="6086062" y="2484869"/>
            <a:ext cx="8282" cy="272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964558" y="1169391"/>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37" name="Rectangle 36"/>
          <p:cNvSpPr/>
          <p:nvPr/>
        </p:nvSpPr>
        <p:spPr>
          <a:xfrm>
            <a:off x="8574158" y="2744095"/>
            <a:ext cx="2183296" cy="6323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 #3 Instructor</a:t>
            </a:r>
            <a:endParaRPr lang="en-US" dirty="0">
              <a:solidFill>
                <a:schemeClr val="bg1"/>
              </a:solidFill>
            </a:endParaRPr>
          </a:p>
        </p:txBody>
      </p:sp>
      <p:sp>
        <p:nvSpPr>
          <p:cNvPr id="38" name="Rectangle 37"/>
          <p:cNvSpPr/>
          <p:nvPr/>
        </p:nvSpPr>
        <p:spPr>
          <a:xfrm>
            <a:off x="8116958" y="1321791"/>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39" name="Rectangle 38"/>
          <p:cNvSpPr/>
          <p:nvPr/>
        </p:nvSpPr>
        <p:spPr>
          <a:xfrm>
            <a:off x="8269358" y="1474191"/>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40" name="Rectangle 39"/>
          <p:cNvSpPr/>
          <p:nvPr/>
        </p:nvSpPr>
        <p:spPr>
          <a:xfrm>
            <a:off x="8421758" y="1626591"/>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sp>
        <p:nvSpPr>
          <p:cNvPr id="41" name="Rectangle 40"/>
          <p:cNvSpPr/>
          <p:nvPr/>
        </p:nvSpPr>
        <p:spPr>
          <a:xfrm>
            <a:off x="8574158" y="1778991"/>
            <a:ext cx="2166731" cy="6925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Student Assignments</a:t>
            </a:r>
            <a:endParaRPr lang="en-US" dirty="0">
              <a:solidFill>
                <a:schemeClr val="bg1"/>
              </a:solidFill>
            </a:endParaRPr>
          </a:p>
        </p:txBody>
      </p:sp>
      <p:cxnSp>
        <p:nvCxnSpPr>
          <p:cNvPr id="42" name="Straight Arrow Connector 41"/>
          <p:cNvCxnSpPr>
            <a:stCxn id="41" idx="2"/>
            <a:endCxn id="37" idx="0"/>
          </p:cNvCxnSpPr>
          <p:nvPr/>
        </p:nvCxnSpPr>
        <p:spPr>
          <a:xfrm>
            <a:off x="9657524" y="2471533"/>
            <a:ext cx="8282" cy="272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2"/>
            <a:endCxn id="11" idx="0"/>
          </p:cNvCxnSpPr>
          <p:nvPr/>
        </p:nvCxnSpPr>
        <p:spPr>
          <a:xfrm>
            <a:off x="2691847" y="3439516"/>
            <a:ext cx="2199861" cy="29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2"/>
            <a:endCxn id="10" idx="0"/>
          </p:cNvCxnSpPr>
          <p:nvPr/>
        </p:nvCxnSpPr>
        <p:spPr>
          <a:xfrm>
            <a:off x="2691847" y="3439516"/>
            <a:ext cx="5264428" cy="259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3" idx="2"/>
            <a:endCxn id="11" idx="0"/>
          </p:cNvCxnSpPr>
          <p:nvPr/>
        </p:nvCxnSpPr>
        <p:spPr>
          <a:xfrm flipH="1">
            <a:off x="4891708" y="3389789"/>
            <a:ext cx="1202636" cy="342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3" idx="2"/>
            <a:endCxn id="10" idx="0"/>
          </p:cNvCxnSpPr>
          <p:nvPr/>
        </p:nvCxnSpPr>
        <p:spPr>
          <a:xfrm>
            <a:off x="6094344" y="3389789"/>
            <a:ext cx="1861931" cy="309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7" idx="2"/>
            <a:endCxn id="10" idx="0"/>
          </p:cNvCxnSpPr>
          <p:nvPr/>
        </p:nvCxnSpPr>
        <p:spPr>
          <a:xfrm flipH="1">
            <a:off x="7956275" y="3376453"/>
            <a:ext cx="1709531" cy="322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7" idx="2"/>
            <a:endCxn id="11" idx="0"/>
          </p:cNvCxnSpPr>
          <p:nvPr/>
        </p:nvCxnSpPr>
        <p:spPr>
          <a:xfrm flipH="1">
            <a:off x="4891708" y="3376453"/>
            <a:ext cx="4774098" cy="35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231835" y="3900145"/>
            <a:ext cx="480392" cy="369332"/>
          </a:xfrm>
          <a:prstGeom prst="rect">
            <a:avLst/>
          </a:prstGeom>
          <a:noFill/>
        </p:spPr>
        <p:txBody>
          <a:bodyPr wrap="square" rtlCol="0">
            <a:spAutoFit/>
          </a:bodyPr>
          <a:lstStyle/>
          <a:p>
            <a:r>
              <a:rPr lang="en-US" dirty="0" smtClean="0"/>
              <a:t>or</a:t>
            </a:r>
            <a:endParaRPr lang="en-US" dirty="0"/>
          </a:p>
        </p:txBody>
      </p:sp>
      <p:cxnSp>
        <p:nvCxnSpPr>
          <p:cNvPr id="75" name="Straight Arrow Connector 74"/>
          <p:cNvCxnSpPr>
            <a:stCxn id="10" idx="2"/>
            <a:endCxn id="12" idx="0"/>
          </p:cNvCxnSpPr>
          <p:nvPr/>
        </p:nvCxnSpPr>
        <p:spPr>
          <a:xfrm flipH="1">
            <a:off x="6344478" y="4579141"/>
            <a:ext cx="1611797" cy="385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 idx="2"/>
            <a:endCxn id="12" idx="0"/>
          </p:cNvCxnSpPr>
          <p:nvPr/>
        </p:nvCxnSpPr>
        <p:spPr>
          <a:xfrm>
            <a:off x="4891708" y="4585166"/>
            <a:ext cx="1452770" cy="379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2" idx="2"/>
            <a:endCxn id="13" idx="0"/>
          </p:cNvCxnSpPr>
          <p:nvPr/>
        </p:nvCxnSpPr>
        <p:spPr>
          <a:xfrm flipH="1">
            <a:off x="6339508" y="5837115"/>
            <a:ext cx="4970" cy="311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926785" y="2454251"/>
            <a:ext cx="995569" cy="482284"/>
          </a:xfrm>
          <a:prstGeom prst="rect">
            <a:avLst/>
          </a:prstGeom>
          <a:solidFill>
            <a:srgbClr val="FFFF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Grade to students</a:t>
            </a:r>
            <a:endParaRPr lang="en-US" sz="1400" dirty="0">
              <a:solidFill>
                <a:schemeClr val="bg1"/>
              </a:solidFill>
            </a:endParaRPr>
          </a:p>
        </p:txBody>
      </p:sp>
      <p:sp>
        <p:nvSpPr>
          <p:cNvPr id="81" name="Rectangle 80"/>
          <p:cNvSpPr/>
          <p:nvPr/>
        </p:nvSpPr>
        <p:spPr>
          <a:xfrm>
            <a:off x="10950440" y="2454251"/>
            <a:ext cx="995569" cy="482284"/>
          </a:xfrm>
          <a:prstGeom prst="rect">
            <a:avLst/>
          </a:prstGeom>
          <a:solidFill>
            <a:srgbClr val="FFFF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Grade to students</a:t>
            </a:r>
            <a:endParaRPr lang="en-US" sz="1400" dirty="0">
              <a:solidFill>
                <a:schemeClr val="bg1"/>
              </a:solidFill>
            </a:endParaRPr>
          </a:p>
        </p:txBody>
      </p:sp>
      <p:sp>
        <p:nvSpPr>
          <p:cNvPr id="82" name="Rectangle 81"/>
          <p:cNvSpPr/>
          <p:nvPr/>
        </p:nvSpPr>
        <p:spPr>
          <a:xfrm>
            <a:off x="7434057" y="2487854"/>
            <a:ext cx="995569" cy="482284"/>
          </a:xfrm>
          <a:prstGeom prst="rect">
            <a:avLst/>
          </a:prstGeom>
          <a:solidFill>
            <a:srgbClr val="FFFF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Grade to students</a:t>
            </a:r>
            <a:endParaRPr lang="en-US" sz="1400" dirty="0">
              <a:solidFill>
                <a:schemeClr val="bg1"/>
              </a:solidFill>
            </a:endParaRPr>
          </a:p>
        </p:txBody>
      </p:sp>
      <p:cxnSp>
        <p:nvCxnSpPr>
          <p:cNvPr id="84" name="Straight Arrow Connector 83"/>
          <p:cNvCxnSpPr>
            <a:stCxn id="23" idx="3"/>
            <a:endCxn id="82" idx="1"/>
          </p:cNvCxnSpPr>
          <p:nvPr/>
        </p:nvCxnSpPr>
        <p:spPr>
          <a:xfrm flipV="1">
            <a:off x="7185992" y="2728996"/>
            <a:ext cx="248065" cy="344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2" idx="1"/>
            <a:endCxn id="27" idx="3"/>
          </p:cNvCxnSpPr>
          <p:nvPr/>
        </p:nvCxnSpPr>
        <p:spPr>
          <a:xfrm flipH="1" flipV="1">
            <a:off x="7169427" y="2138598"/>
            <a:ext cx="264630" cy="590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7" idx="3"/>
            <a:endCxn id="81" idx="1"/>
          </p:cNvCxnSpPr>
          <p:nvPr/>
        </p:nvCxnSpPr>
        <p:spPr>
          <a:xfrm flipV="1">
            <a:off x="10757454" y="2695393"/>
            <a:ext cx="192986" cy="36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1" idx="1"/>
            <a:endCxn id="41" idx="3"/>
          </p:cNvCxnSpPr>
          <p:nvPr/>
        </p:nvCxnSpPr>
        <p:spPr>
          <a:xfrm flipH="1" flipV="1">
            <a:off x="10740889" y="2125262"/>
            <a:ext cx="209551" cy="57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3"/>
            <a:endCxn id="80" idx="1"/>
          </p:cNvCxnSpPr>
          <p:nvPr/>
        </p:nvCxnSpPr>
        <p:spPr>
          <a:xfrm flipV="1">
            <a:off x="3783495" y="2695393"/>
            <a:ext cx="143290" cy="427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0" idx="1"/>
            <a:endCxn id="17" idx="3"/>
          </p:cNvCxnSpPr>
          <p:nvPr/>
        </p:nvCxnSpPr>
        <p:spPr>
          <a:xfrm flipH="1" flipV="1">
            <a:off x="3766930" y="2188325"/>
            <a:ext cx="159855" cy="507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409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00" y="2329604"/>
            <a:ext cx="12238182" cy="4810105"/>
          </a:xfrm>
        </p:spPr>
        <p:txBody>
          <a:bodyPr>
            <a:normAutofit fontScale="70000" lnSpcReduction="20000"/>
          </a:bodyPr>
          <a:lstStyle/>
          <a:p>
            <a:r>
              <a:rPr lang="en-US" sz="2900" dirty="0"/>
              <a:t>National Institute for Learning Outcomes Assessment (NILOA)</a:t>
            </a:r>
          </a:p>
          <a:p>
            <a:r>
              <a:rPr lang="en-US" sz="2900" dirty="0"/>
              <a:t>Degree Qualifications Profile (DQP)</a:t>
            </a:r>
          </a:p>
          <a:p>
            <a:r>
              <a:rPr lang="en-US" sz="2900" dirty="0" smtClean="0"/>
              <a:t>Association </a:t>
            </a:r>
            <a:r>
              <a:rPr lang="en-US" sz="2900" dirty="0"/>
              <a:t>of American Colleges and Universities (AAC&amp;U) VALUE rubrics</a:t>
            </a:r>
          </a:p>
          <a:p>
            <a:pPr lvl="1"/>
            <a:r>
              <a:rPr lang="en-US" sz="2300" b="1" i="1" dirty="0"/>
              <a:t>Intellectual and Practical Skills, including</a:t>
            </a:r>
            <a:endParaRPr lang="en-US" sz="2300" dirty="0"/>
          </a:p>
          <a:p>
            <a:pPr lvl="2"/>
            <a:r>
              <a:rPr lang="en-US" sz="2300" dirty="0"/>
              <a:t>Inquiry and analysis</a:t>
            </a:r>
          </a:p>
          <a:p>
            <a:pPr lvl="2"/>
            <a:r>
              <a:rPr lang="en-US" sz="2300" dirty="0"/>
              <a:t>Critical </a:t>
            </a:r>
            <a:r>
              <a:rPr lang="en-US" sz="2300" dirty="0" smtClean="0"/>
              <a:t>thinking, creative </a:t>
            </a:r>
            <a:r>
              <a:rPr lang="en-US" sz="2300" dirty="0"/>
              <a:t>thinking</a:t>
            </a:r>
          </a:p>
          <a:p>
            <a:pPr lvl="2"/>
            <a:r>
              <a:rPr lang="en-US" sz="2300" dirty="0" smtClean="0"/>
              <a:t>Written communication, oral </a:t>
            </a:r>
            <a:r>
              <a:rPr lang="en-US" sz="2300" dirty="0"/>
              <a:t>communication</a:t>
            </a:r>
          </a:p>
          <a:p>
            <a:pPr lvl="2"/>
            <a:r>
              <a:rPr lang="en-US" sz="2300" dirty="0"/>
              <a:t>Quantitative </a:t>
            </a:r>
            <a:r>
              <a:rPr lang="en-US" sz="2300" dirty="0" smtClean="0"/>
              <a:t>literacy, information literacy</a:t>
            </a:r>
            <a:endParaRPr lang="en-US" sz="2300" dirty="0"/>
          </a:p>
          <a:p>
            <a:pPr lvl="2"/>
            <a:r>
              <a:rPr lang="en-US" sz="2300" dirty="0" smtClean="0"/>
              <a:t>Teamwork, problem </a:t>
            </a:r>
            <a:r>
              <a:rPr lang="en-US" sz="2300" dirty="0"/>
              <a:t>solving</a:t>
            </a:r>
          </a:p>
          <a:p>
            <a:pPr lvl="1"/>
            <a:r>
              <a:rPr lang="en-US" sz="2900" b="1" i="1" dirty="0"/>
              <a:t>Personal and Social Responsibility, including</a:t>
            </a:r>
            <a:endParaRPr lang="en-US" sz="2900" dirty="0"/>
          </a:p>
          <a:p>
            <a:pPr lvl="2"/>
            <a:r>
              <a:rPr lang="en-US" sz="2300" dirty="0"/>
              <a:t>Civic knowledge and engagement—local and global</a:t>
            </a:r>
          </a:p>
          <a:p>
            <a:pPr lvl="2"/>
            <a:r>
              <a:rPr lang="en-US" sz="2300" dirty="0"/>
              <a:t>Intercultural knowledge and competence</a:t>
            </a:r>
          </a:p>
          <a:p>
            <a:pPr lvl="2"/>
            <a:r>
              <a:rPr lang="en-US" sz="2300" dirty="0"/>
              <a:t>Ethical reasoning and action</a:t>
            </a:r>
          </a:p>
          <a:p>
            <a:pPr lvl="2"/>
            <a:r>
              <a:rPr lang="en-US" sz="2300" dirty="0"/>
              <a:t>Foundations and skills for lifelong learning</a:t>
            </a:r>
          </a:p>
          <a:p>
            <a:pPr lvl="1"/>
            <a:endParaRPr lang="en-US" dirty="0" smtClean="0"/>
          </a:p>
          <a:p>
            <a:endParaRPr lang="en-US" dirty="0"/>
          </a:p>
        </p:txBody>
      </p:sp>
      <p:sp>
        <p:nvSpPr>
          <p:cNvPr id="3" name="Title 2"/>
          <p:cNvSpPr>
            <a:spLocks noGrp="1"/>
          </p:cNvSpPr>
          <p:nvPr>
            <p:ph type="title"/>
          </p:nvPr>
        </p:nvSpPr>
        <p:spPr>
          <a:xfrm>
            <a:off x="1016000" y="998720"/>
            <a:ext cx="7010399" cy="599768"/>
          </a:xfrm>
        </p:spPr>
        <p:txBody>
          <a:bodyPr>
            <a:normAutofit fontScale="90000"/>
          </a:bodyPr>
          <a:lstStyle/>
          <a:p>
            <a:r>
              <a:rPr lang="en-US" sz="4400" dirty="0" smtClean="0"/>
              <a:t>Assessment</a:t>
            </a:r>
            <a:r>
              <a:rPr lang="en-US" dirty="0" smtClean="0"/>
              <a:t> Resources</a:t>
            </a:r>
            <a:endParaRPr lang="en-US" dirty="0"/>
          </a:p>
        </p:txBody>
      </p:sp>
    </p:spTree>
    <p:extLst>
      <p:ext uri="{BB962C8B-B14F-4D97-AF65-F5344CB8AC3E}">
        <p14:creationId xmlns:p14="http://schemas.microsoft.com/office/powerpoint/2010/main" val="1813814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492836" cy="1067576"/>
          </a:xfrm>
        </p:spPr>
        <p:txBody>
          <a:bodyPr/>
          <a:lstStyle/>
          <a:p>
            <a:r>
              <a:rPr lang="en-US" dirty="0" smtClean="0"/>
              <a:t>Exercise #3: Assessing at Transition Points</a:t>
            </a:r>
            <a:endParaRPr lang="en-US" dirty="0"/>
          </a:p>
        </p:txBody>
      </p:sp>
      <p:sp>
        <p:nvSpPr>
          <p:cNvPr id="3" name="Content Placeholder 2"/>
          <p:cNvSpPr>
            <a:spLocks noGrp="1"/>
          </p:cNvSpPr>
          <p:nvPr>
            <p:ph idx="1"/>
          </p:nvPr>
        </p:nvSpPr>
        <p:spPr>
          <a:xfrm>
            <a:off x="508000" y="2028324"/>
            <a:ext cx="10865286" cy="4270877"/>
          </a:xfrm>
        </p:spPr>
        <p:txBody>
          <a:bodyPr>
            <a:normAutofit/>
          </a:bodyPr>
          <a:lstStyle/>
          <a:p>
            <a:pPr lvl="0"/>
            <a:r>
              <a:rPr lang="en-US" sz="2400" dirty="0" smtClean="0"/>
              <a:t>Are </a:t>
            </a:r>
            <a:r>
              <a:rPr lang="en-US" sz="2400" dirty="0"/>
              <a:t>there transition points within the program (e.g. admission, completion, completion of a field experience) that lend themselves to assessing student learning</a:t>
            </a:r>
            <a:r>
              <a:rPr lang="en-US" sz="2400" dirty="0" smtClean="0"/>
              <a:t>?</a:t>
            </a:r>
          </a:p>
          <a:p>
            <a:r>
              <a:rPr lang="en-US" sz="2400" dirty="0"/>
              <a:t>Does your program have a practical field experience component?  If so, what is the purpose of that component</a:t>
            </a:r>
            <a:r>
              <a:rPr lang="en-US" sz="2400" dirty="0" smtClean="0"/>
              <a:t>? How can assessment take place in those experiences?</a:t>
            </a:r>
            <a:endParaRPr lang="en-US" sz="2400" dirty="0"/>
          </a:p>
          <a:p>
            <a:pPr lvl="0"/>
            <a:endParaRPr lang="en-US" dirty="0"/>
          </a:p>
        </p:txBody>
      </p:sp>
    </p:spTree>
    <p:extLst>
      <p:ext uri="{BB962C8B-B14F-4D97-AF65-F5344CB8AC3E}">
        <p14:creationId xmlns:p14="http://schemas.microsoft.com/office/powerpoint/2010/main" val="563617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6873" y="138546"/>
            <a:ext cx="7617614" cy="415637"/>
          </a:xfrm>
        </p:spPr>
        <p:txBody>
          <a:bodyPr>
            <a:noAutofit/>
          </a:bodyPr>
          <a:lstStyle/>
          <a:p>
            <a:r>
              <a:rPr lang="en-US" sz="3000" dirty="0"/>
              <a:t>Comprehensive </a:t>
            </a:r>
            <a:r>
              <a:rPr lang="en-US" sz="3000" dirty="0" smtClean="0"/>
              <a:t>Assessment </a:t>
            </a:r>
            <a:r>
              <a:rPr lang="en-US" sz="3000" dirty="0"/>
              <a:t>Plan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1127913"/>
              </p:ext>
            </p:extLst>
          </p:nvPr>
        </p:nvGraphicFramePr>
        <p:xfrm>
          <a:off x="230910" y="701965"/>
          <a:ext cx="11739420" cy="5875581"/>
        </p:xfrm>
        <a:graphic>
          <a:graphicData uri="http://schemas.openxmlformats.org/drawingml/2006/table">
            <a:tbl>
              <a:tblPr firstRow="1" bandRow="1">
                <a:tableStyleId>{5C22544A-7EE6-4342-B048-85BDC9FD1C3A}</a:tableStyleId>
              </a:tblPr>
              <a:tblGrid>
                <a:gridCol w="643688">
                  <a:extLst>
                    <a:ext uri="{9D8B030D-6E8A-4147-A177-3AD203B41FA5}">
                      <a16:colId xmlns:a16="http://schemas.microsoft.com/office/drawing/2014/main" val="1676866981"/>
                    </a:ext>
                  </a:extLst>
                </a:gridCol>
                <a:gridCol w="1276510">
                  <a:extLst>
                    <a:ext uri="{9D8B030D-6E8A-4147-A177-3AD203B41FA5}">
                      <a16:colId xmlns:a16="http://schemas.microsoft.com/office/drawing/2014/main" val="20001"/>
                    </a:ext>
                  </a:extLst>
                </a:gridCol>
                <a:gridCol w="1409604">
                  <a:extLst>
                    <a:ext uri="{9D8B030D-6E8A-4147-A177-3AD203B41FA5}">
                      <a16:colId xmlns:a16="http://schemas.microsoft.com/office/drawing/2014/main" val="20002"/>
                    </a:ext>
                  </a:extLst>
                </a:gridCol>
                <a:gridCol w="1414064">
                  <a:extLst>
                    <a:ext uri="{9D8B030D-6E8A-4147-A177-3AD203B41FA5}">
                      <a16:colId xmlns:a16="http://schemas.microsoft.com/office/drawing/2014/main" val="20003"/>
                    </a:ext>
                  </a:extLst>
                </a:gridCol>
                <a:gridCol w="1342897">
                  <a:extLst>
                    <a:ext uri="{9D8B030D-6E8A-4147-A177-3AD203B41FA5}">
                      <a16:colId xmlns:a16="http://schemas.microsoft.com/office/drawing/2014/main" val="1517655788"/>
                    </a:ext>
                  </a:extLst>
                </a:gridCol>
                <a:gridCol w="1212027">
                  <a:extLst>
                    <a:ext uri="{9D8B030D-6E8A-4147-A177-3AD203B41FA5}">
                      <a16:colId xmlns:a16="http://schemas.microsoft.com/office/drawing/2014/main" val="20004"/>
                    </a:ext>
                  </a:extLst>
                </a:gridCol>
                <a:gridCol w="1587768">
                  <a:extLst>
                    <a:ext uri="{9D8B030D-6E8A-4147-A177-3AD203B41FA5}">
                      <a16:colId xmlns:a16="http://schemas.microsoft.com/office/drawing/2014/main" val="20005"/>
                    </a:ext>
                  </a:extLst>
                </a:gridCol>
                <a:gridCol w="1535612">
                  <a:extLst>
                    <a:ext uri="{9D8B030D-6E8A-4147-A177-3AD203B41FA5}">
                      <a16:colId xmlns:a16="http://schemas.microsoft.com/office/drawing/2014/main" val="544885512"/>
                    </a:ext>
                  </a:extLst>
                </a:gridCol>
                <a:gridCol w="1317250">
                  <a:extLst>
                    <a:ext uri="{9D8B030D-6E8A-4147-A177-3AD203B41FA5}">
                      <a16:colId xmlns:a16="http://schemas.microsoft.com/office/drawing/2014/main" val="929036926"/>
                    </a:ext>
                  </a:extLst>
                </a:gridCol>
              </a:tblGrid>
              <a:tr h="2117290">
                <a:tc>
                  <a:txBody>
                    <a:bodyPr/>
                    <a:lstStyle/>
                    <a:p>
                      <a:pPr algn="ctr"/>
                      <a:r>
                        <a:rPr lang="en-US" sz="1800" dirty="0" smtClean="0">
                          <a:solidFill>
                            <a:schemeClr val="bg1"/>
                          </a:solidFill>
                          <a:latin typeface="+mn-lt"/>
                        </a:rPr>
                        <a:t>PLO</a:t>
                      </a:r>
                      <a:endParaRPr lang="en-US" sz="1800" dirty="0">
                        <a:solidFill>
                          <a:schemeClr val="bg1"/>
                        </a:solidFill>
                        <a:latin typeface="+mn-lt"/>
                      </a:endParaRPr>
                    </a:p>
                  </a:txBody>
                  <a:tcPr marL="68571" marR="68571" marT="34286" marB="34286"/>
                </a:tc>
                <a:tc>
                  <a:txBody>
                    <a:bodyPr/>
                    <a:lstStyle/>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Course(s)</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where PLO </a:t>
                      </a:r>
                      <a:r>
                        <a:rPr lang="en-US" sz="1600" i="0" dirty="0">
                          <a:solidFill>
                            <a:schemeClr val="bg1"/>
                          </a:solidFill>
                          <a:effectLst/>
                          <a:latin typeface="+mn-lt"/>
                          <a:ea typeface="Times New Roman" panose="02020603050405020304" pitchFamily="18" charset="0"/>
                          <a:cs typeface="Times New Roman" panose="02020603050405020304" pitchFamily="18" charset="0"/>
                        </a:rPr>
                        <a:t>is assessed</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a:solidFill>
                            <a:schemeClr val="bg1"/>
                          </a:solidFill>
                          <a:effectLst/>
                          <a:latin typeface="+mn-lt"/>
                          <a:ea typeface="Times New Roman" panose="02020603050405020304" pitchFamily="18" charset="0"/>
                          <a:cs typeface="Times New Roman" panose="02020603050405020304" pitchFamily="18" charset="0"/>
                        </a:rPr>
                        <a:t>Assessment activity/</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1600" i="0" dirty="0">
                          <a:solidFill>
                            <a:schemeClr val="bg1"/>
                          </a:solidFill>
                          <a:effectLst/>
                          <a:latin typeface="+mn-lt"/>
                          <a:ea typeface="Times New Roman" panose="02020603050405020304" pitchFamily="18" charset="0"/>
                          <a:cs typeface="Times New Roman" panose="02020603050405020304" pitchFamily="18" charset="0"/>
                        </a:rPr>
                        <a:t>assignment used to measure </a:t>
                      </a: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PLO</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a:solidFill>
                            <a:schemeClr val="bg1"/>
                          </a:solidFill>
                          <a:effectLst/>
                          <a:latin typeface="+mn-lt"/>
                          <a:ea typeface="Times New Roman" panose="02020603050405020304" pitchFamily="18" charset="0"/>
                          <a:cs typeface="Times New Roman" panose="02020603050405020304" pitchFamily="18" charset="0"/>
                        </a:rPr>
                        <a:t>Assessment tool used to measure outcome success</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Criteria/benchmark</a:t>
                      </a:r>
                    </a:p>
                    <a:p>
                      <a:pPr marL="0" marR="0">
                        <a:spcBef>
                          <a:spcPts val="0"/>
                        </a:spcBef>
                        <a:spcAft>
                          <a:spcPts val="0"/>
                        </a:spcAft>
                      </a:pP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a:solidFill>
                            <a:schemeClr val="bg1"/>
                          </a:solidFill>
                          <a:effectLst/>
                          <a:latin typeface="+mn-lt"/>
                          <a:ea typeface="Times New Roman" panose="02020603050405020304" pitchFamily="18" charset="0"/>
                          <a:cs typeface="Times New Roman" panose="02020603050405020304" pitchFamily="18" charset="0"/>
                        </a:rPr>
                        <a:t>Assessment schedule – how often SLOs will be assessed</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Designated personnel to collect, analyze, and interpret student learning outcome data </a:t>
                      </a: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Program</a:t>
                      </a:r>
                    </a:p>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data/</a:t>
                      </a:r>
                    </a:p>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findings</a:t>
                      </a:r>
                    </a:p>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dissemination plan</a:t>
                      </a:r>
                    </a:p>
                    <a:p>
                      <a:pPr marL="0" marR="0">
                        <a:spcBef>
                          <a:spcPts val="0"/>
                        </a:spcBef>
                        <a:spcAft>
                          <a:spcPts val="0"/>
                        </a:spcAft>
                      </a:pPr>
                      <a:endParaRPr lang="en-US" sz="28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marL="0" marR="0">
                        <a:spcBef>
                          <a:spcPts val="0"/>
                        </a:spcBef>
                        <a:spcAft>
                          <a:spcPts val="0"/>
                        </a:spcAft>
                      </a:pP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Possible</a:t>
                      </a:r>
                      <a:r>
                        <a:rPr lang="en-US" sz="1600" i="0" baseline="0" dirty="0" smtClean="0">
                          <a:solidFill>
                            <a:schemeClr val="bg1"/>
                          </a:solidFill>
                          <a:effectLst/>
                          <a:latin typeface="+mn-lt"/>
                          <a:ea typeface="Times New Roman" panose="02020603050405020304" pitchFamily="18" charset="0"/>
                          <a:cs typeface="Times New Roman" panose="02020603050405020304" pitchFamily="18" charset="0"/>
                        </a:rPr>
                        <a:t> a</a:t>
                      </a: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ctions</a:t>
                      </a:r>
                      <a:r>
                        <a:rPr lang="en-US" sz="1600" i="0" baseline="0" dirty="0" smtClean="0">
                          <a:solidFill>
                            <a:schemeClr val="bg1"/>
                          </a:solidFill>
                          <a:effectLst/>
                          <a:latin typeface="+mn-lt"/>
                          <a:ea typeface="Times New Roman" panose="02020603050405020304" pitchFamily="18" charset="0"/>
                          <a:cs typeface="Times New Roman" panose="02020603050405020304" pitchFamily="18" charset="0"/>
                        </a:rPr>
                        <a:t> based on results</a:t>
                      </a:r>
                      <a:r>
                        <a:rPr lang="en-US" sz="1600" i="0" dirty="0" smtClean="0">
                          <a:solidFill>
                            <a:schemeClr val="bg1"/>
                          </a:solidFill>
                          <a:effectLst/>
                          <a:latin typeface="+mn-lt"/>
                          <a:ea typeface="Times New Roman" panose="02020603050405020304" pitchFamily="18" charset="0"/>
                          <a:cs typeface="Times New Roman" panose="02020603050405020304" pitchFamily="18" charset="0"/>
                        </a:rPr>
                        <a:t> </a:t>
                      </a:r>
                      <a:endParaRPr lang="en-US" sz="16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extLst>
                  <a:ext uri="{0D108BD9-81ED-4DB2-BD59-A6C34878D82A}">
                    <a16:rowId xmlns:a16="http://schemas.microsoft.com/office/drawing/2014/main" val="10000"/>
                  </a:ext>
                </a:extLst>
              </a:tr>
              <a:tr h="1881571">
                <a:tc>
                  <a:txBody>
                    <a:bodyPr/>
                    <a:lstStyle/>
                    <a:p>
                      <a:pPr algn="ctr"/>
                      <a:endParaRPr lang="en-US" sz="2700" dirty="0"/>
                    </a:p>
                  </a:txBody>
                  <a:tcPr marL="68571" marR="68571" marT="34286" marB="34286"/>
                </a:tc>
                <a:tc>
                  <a:txBody>
                    <a:bodyPr/>
                    <a:lstStyle/>
                    <a:p>
                      <a:pPr algn="ctr"/>
                      <a:endParaRPr lang="en-US" sz="1200" dirty="0"/>
                    </a:p>
                  </a:txBody>
                  <a:tcPr marL="68571" marR="68571" marT="34286" marB="34286"/>
                </a:tc>
                <a:tc>
                  <a:txBody>
                    <a:bodyPr/>
                    <a:lstStyle/>
                    <a:p>
                      <a:r>
                        <a:rPr kumimoji="0" lang="en-US" sz="1600" b="1" i="0" kern="1200" baseline="0" dirty="0" smtClean="0">
                          <a:solidFill>
                            <a:schemeClr val="dk1"/>
                          </a:solidFill>
                          <a:effectLst/>
                          <a:latin typeface="+mn-lt"/>
                          <a:ea typeface="+mn-ea"/>
                          <a:cs typeface="Times New Roman" panose="02020603050405020304" pitchFamily="18" charset="0"/>
                        </a:rPr>
                        <a:t>Or</a:t>
                      </a:r>
                      <a:r>
                        <a:rPr kumimoji="0" lang="en-US" sz="1600" b="1" i="0" kern="1200" dirty="0" smtClean="0">
                          <a:solidFill>
                            <a:schemeClr val="dk1"/>
                          </a:solidFill>
                          <a:effectLst/>
                          <a:latin typeface="+mn-lt"/>
                          <a:ea typeface="+mn-ea"/>
                          <a:cs typeface="Times New Roman" panose="02020603050405020304" pitchFamily="18" charset="0"/>
                        </a:rPr>
                        <a:t>al pres.,</a:t>
                      </a:r>
                      <a:r>
                        <a:rPr kumimoji="0" lang="en-US" sz="1600" b="1" i="0" kern="1200" baseline="0" dirty="0" smtClean="0">
                          <a:solidFill>
                            <a:schemeClr val="dk1"/>
                          </a:solidFill>
                          <a:effectLst/>
                          <a:latin typeface="+mn-lt"/>
                          <a:ea typeface="+mn-ea"/>
                          <a:cs typeface="Times New Roman" panose="02020603050405020304" pitchFamily="18" charset="0"/>
                        </a:rPr>
                        <a:t> </a:t>
                      </a:r>
                      <a:r>
                        <a:rPr kumimoji="0" lang="en-US" sz="1600" b="1" i="0" kern="1200" dirty="0" smtClean="0">
                          <a:solidFill>
                            <a:schemeClr val="dk1"/>
                          </a:solidFill>
                          <a:effectLst/>
                          <a:latin typeface="+mn-lt"/>
                          <a:ea typeface="+mn-ea"/>
                          <a:cs typeface="Times New Roman" panose="02020603050405020304" pitchFamily="18" charset="0"/>
                        </a:rPr>
                        <a:t>written exam,</a:t>
                      </a:r>
                      <a:r>
                        <a:rPr kumimoji="0" lang="en-US" sz="1600" b="1" i="0" kern="1200" baseline="0" dirty="0" smtClean="0">
                          <a:solidFill>
                            <a:schemeClr val="dk1"/>
                          </a:solidFill>
                          <a:effectLst/>
                          <a:latin typeface="+mn-lt"/>
                          <a:ea typeface="+mn-ea"/>
                          <a:cs typeface="Times New Roman" panose="02020603050405020304" pitchFamily="18" charset="0"/>
                        </a:rPr>
                        <a:t> es</a:t>
                      </a:r>
                      <a:r>
                        <a:rPr kumimoji="0" lang="en-US" sz="1600" b="1" i="0" kern="1200" dirty="0" smtClean="0">
                          <a:solidFill>
                            <a:schemeClr val="dk1"/>
                          </a:solidFill>
                          <a:effectLst/>
                          <a:latin typeface="+mn-lt"/>
                          <a:ea typeface="+mn-ea"/>
                          <a:cs typeface="Times New Roman" panose="02020603050405020304" pitchFamily="18" charset="0"/>
                        </a:rPr>
                        <a:t>say,</a:t>
                      </a:r>
                      <a:r>
                        <a:rPr kumimoji="0" lang="en-US" sz="1600" b="1" i="0" kern="1200" baseline="0" dirty="0" smtClean="0">
                          <a:solidFill>
                            <a:schemeClr val="dk1"/>
                          </a:solidFill>
                          <a:effectLst/>
                          <a:latin typeface="+mn-lt"/>
                          <a:ea typeface="+mn-ea"/>
                          <a:cs typeface="Times New Roman" panose="02020603050405020304" pitchFamily="18" charset="0"/>
                        </a:rPr>
                        <a:t> etc.</a:t>
                      </a:r>
                      <a:endParaRPr lang="en-US" sz="1600" b="1" i="0" dirty="0">
                        <a:effectLst/>
                        <a:latin typeface="+mn-lt"/>
                        <a:ea typeface="Times New Roman" panose="02020603050405020304" pitchFamily="18" charset="0"/>
                        <a:cs typeface="Times New Roman" panose="02020603050405020304" pitchFamily="18" charset="0"/>
                      </a:endParaRPr>
                    </a:p>
                  </a:txBody>
                  <a:tcPr marL="51428" marR="51428" marT="0" marB="0"/>
                </a:tc>
                <a:tc>
                  <a:txBody>
                    <a:bodyPr/>
                    <a:lstStyle/>
                    <a:p>
                      <a:pPr algn="l"/>
                      <a:r>
                        <a:rPr lang="en-US" sz="1600" b="1" i="0" dirty="0" smtClean="0">
                          <a:latin typeface="+mn-lt"/>
                        </a:rPr>
                        <a:t>Rubric or other</a:t>
                      </a:r>
                      <a:r>
                        <a:rPr lang="en-US" sz="1600" b="1" i="0" baseline="0" dirty="0" smtClean="0">
                          <a:latin typeface="+mn-lt"/>
                        </a:rPr>
                        <a:t> scoring system </a:t>
                      </a:r>
                      <a:endParaRPr lang="en-US" sz="1600" b="1" i="0" dirty="0">
                        <a:latin typeface="+mn-lt"/>
                      </a:endParaRPr>
                    </a:p>
                  </a:txBody>
                  <a:tcPr marL="68571" marR="68571" marT="34286" marB="34286"/>
                </a:tc>
                <a:tc>
                  <a:txBody>
                    <a:bodyPr/>
                    <a:lstStyle/>
                    <a:p>
                      <a:pPr algn="l"/>
                      <a:r>
                        <a:rPr lang="en-US" sz="1600" b="1" i="0" dirty="0" smtClean="0">
                          <a:latin typeface="+mn-lt"/>
                        </a:rPr>
                        <a:t>Specify</a:t>
                      </a:r>
                      <a:r>
                        <a:rPr lang="en-US" sz="1600" b="1" i="0" baseline="0" dirty="0" smtClean="0">
                          <a:latin typeface="+mn-lt"/>
                        </a:rPr>
                        <a:t> benchmark performance for students in program</a:t>
                      </a:r>
                      <a:endParaRPr lang="en-US" sz="1600" b="1" i="0" dirty="0">
                        <a:latin typeface="+mn-lt"/>
                      </a:endParaRPr>
                    </a:p>
                  </a:txBody>
                  <a:tcPr marL="68571" marR="68571" marT="34286" marB="34286"/>
                </a:tc>
                <a:tc>
                  <a:txBody>
                    <a:bodyPr/>
                    <a:lstStyle/>
                    <a:p>
                      <a:pPr algn="l"/>
                      <a:r>
                        <a:rPr kumimoji="0" lang="en-US" sz="1600" b="1" i="0" kern="1200" dirty="0" smtClean="0">
                          <a:solidFill>
                            <a:schemeClr val="dk1"/>
                          </a:solidFill>
                          <a:effectLst/>
                          <a:latin typeface="+mn-lt"/>
                          <a:ea typeface="+mn-ea"/>
                          <a:cs typeface="Times New Roman" panose="02020603050405020304" pitchFamily="18" charset="0"/>
                        </a:rPr>
                        <a:t>Collect in classes &amp; analyze every other year,</a:t>
                      </a:r>
                      <a:r>
                        <a:rPr kumimoji="0" lang="en-US" sz="1600" b="1" i="0" kern="1200" baseline="0" dirty="0" smtClean="0">
                          <a:solidFill>
                            <a:schemeClr val="dk1"/>
                          </a:solidFill>
                          <a:effectLst/>
                          <a:latin typeface="+mn-lt"/>
                          <a:ea typeface="+mn-ea"/>
                          <a:cs typeface="Times New Roman" panose="02020603050405020304" pitchFamily="18" charset="0"/>
                        </a:rPr>
                        <a:t> etc. </a:t>
                      </a:r>
                      <a:endParaRPr kumimoji="0" lang="en-US" sz="1600" b="1" i="0" kern="1200" dirty="0" smtClean="0">
                        <a:solidFill>
                          <a:schemeClr val="dk1"/>
                        </a:solidFill>
                        <a:effectLst/>
                        <a:latin typeface="+mn-lt"/>
                        <a:ea typeface="+mn-ea"/>
                        <a:cs typeface="Times New Roman" panose="02020603050405020304" pitchFamily="18" charset="0"/>
                      </a:endParaRPr>
                    </a:p>
                    <a:p>
                      <a:pPr algn="l"/>
                      <a:endParaRPr lang="en-US" sz="1600" b="1" i="0" dirty="0">
                        <a:latin typeface="+mn-lt"/>
                      </a:endParaRPr>
                    </a:p>
                  </a:txBody>
                  <a:tcPr marL="68571" marR="68571" marT="34286" marB="34286"/>
                </a:tc>
                <a:tc>
                  <a:txBody>
                    <a:bodyPr/>
                    <a:lstStyle/>
                    <a:p>
                      <a:pPr algn="l"/>
                      <a:r>
                        <a:rPr lang="en-US" sz="1600" b="1" dirty="0" smtClean="0"/>
                        <a:t>Committee, instructors, etc.</a:t>
                      </a:r>
                      <a:endParaRPr lang="en-US" sz="1600" b="1" dirty="0"/>
                    </a:p>
                  </a:txBody>
                  <a:tcPr marL="68571" marR="68571" marT="34286" marB="34286"/>
                </a:tc>
                <a:tc>
                  <a:txBody>
                    <a:bodyPr/>
                    <a:lstStyle/>
                    <a:p>
                      <a:pPr marL="0" marR="0">
                        <a:spcBef>
                          <a:spcPts val="0"/>
                        </a:spcBef>
                        <a:spcAft>
                          <a:spcPts val="0"/>
                        </a:spcAft>
                      </a:pPr>
                      <a:r>
                        <a:rPr lang="en-US" sz="1600" b="1" dirty="0" smtClean="0">
                          <a:effectLst/>
                        </a:rPr>
                        <a:t>How will the results be shared/discussed?</a:t>
                      </a:r>
                      <a:endParaRPr lang="en-US" sz="1600" b="1" dirty="0">
                        <a:effectLst/>
                        <a:latin typeface="Calibri" charset="0"/>
                        <a:ea typeface="DengXian" charset="-122"/>
                        <a:cs typeface="Arial" charset="0"/>
                      </a:endParaRPr>
                    </a:p>
                  </a:txBody>
                  <a:tcPr marL="68571" marR="68571" marT="34286" marB="34286"/>
                </a:tc>
                <a:tc>
                  <a:txBody>
                    <a:bodyPr/>
                    <a:lstStyle/>
                    <a:p>
                      <a:pPr algn="l"/>
                      <a:r>
                        <a:rPr lang="en-US" sz="1600" b="1" dirty="0" smtClean="0"/>
                        <a:t>What actions could results</a:t>
                      </a:r>
                      <a:r>
                        <a:rPr lang="en-US" sz="1600" b="1" baseline="0" dirty="0" smtClean="0"/>
                        <a:t> inform?</a:t>
                      </a:r>
                      <a:endParaRPr lang="en-US" sz="1600" b="1" dirty="0"/>
                    </a:p>
                  </a:txBody>
                  <a:tcPr marL="68571" marR="68571" marT="34286" marB="34286"/>
                </a:tc>
                <a:extLst>
                  <a:ext uri="{0D108BD9-81ED-4DB2-BD59-A6C34878D82A}">
                    <a16:rowId xmlns:a16="http://schemas.microsoft.com/office/drawing/2014/main" val="10001"/>
                  </a:ext>
                </a:extLst>
              </a:tr>
              <a:tr h="567934">
                <a:tc>
                  <a:txBody>
                    <a:bodyPr/>
                    <a:lstStyle/>
                    <a:p>
                      <a:pPr algn="ctr"/>
                      <a:endParaRPr lang="en-US" sz="2700" dirty="0"/>
                    </a:p>
                  </a:txBody>
                  <a:tcPr marL="68571" marR="68571" marT="34286" marB="34286"/>
                </a:tc>
                <a:tc>
                  <a:txBody>
                    <a:bodyPr/>
                    <a:lstStyle/>
                    <a:p>
                      <a:pPr algn="ctr"/>
                      <a:endParaRPr lang="en-US" sz="1200" dirty="0"/>
                    </a:p>
                  </a:txBody>
                  <a:tcPr marL="68571" marR="68571" marT="34286" marB="34286"/>
                </a:tc>
                <a:tc>
                  <a:txBody>
                    <a:bodyPr/>
                    <a:lstStyle/>
                    <a:p>
                      <a:pPr marL="0" marR="0">
                        <a:spcBef>
                          <a:spcPts val="0"/>
                        </a:spcBef>
                        <a:spcAft>
                          <a:spcPts val="0"/>
                        </a:spcAf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28" marR="51428" marT="0" marB="0"/>
                </a:tc>
                <a:tc>
                  <a:txBody>
                    <a:bodyPr/>
                    <a:lstStyle/>
                    <a:p>
                      <a:pPr algn="ctr"/>
                      <a:endParaRPr lang="en-US" sz="1200" dirty="0"/>
                    </a:p>
                  </a:txBody>
                  <a:tcPr marL="68571" marR="68571" marT="34286" marB="34286"/>
                </a:tc>
                <a:tc>
                  <a:txBody>
                    <a:bodyPr/>
                    <a:lstStyle/>
                    <a:p>
                      <a:pPr algn="ctr"/>
                      <a:endParaRPr lang="en-US" sz="1200"/>
                    </a:p>
                  </a:txBody>
                  <a:tcPr marL="68571" marR="68571" marT="34286" marB="34286"/>
                </a:tc>
                <a:tc>
                  <a:txBody>
                    <a:bodyPr/>
                    <a:lstStyle/>
                    <a:p>
                      <a:pPr algn="ctr"/>
                      <a:endParaRPr lang="en-US" sz="120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extLst>
                  <a:ext uri="{0D108BD9-81ED-4DB2-BD59-A6C34878D82A}">
                    <a16:rowId xmlns:a16="http://schemas.microsoft.com/office/drawing/2014/main" val="3816636245"/>
                  </a:ext>
                </a:extLst>
              </a:tr>
              <a:tr h="596901">
                <a:tc>
                  <a:txBody>
                    <a:bodyPr/>
                    <a:lstStyle/>
                    <a:p>
                      <a:pPr algn="ctr"/>
                      <a:endParaRPr lang="en-US" sz="2700" dirty="0"/>
                    </a:p>
                  </a:txBody>
                  <a:tcPr marL="68571" marR="68571" marT="34286" marB="34286"/>
                </a:tc>
                <a:tc>
                  <a:txBody>
                    <a:bodyPr/>
                    <a:lstStyle/>
                    <a:p>
                      <a:pPr algn="ctr"/>
                      <a:endParaRPr lang="en-US" sz="1200" dirty="0"/>
                    </a:p>
                  </a:txBody>
                  <a:tcPr marL="68571" marR="68571" marT="34286" marB="34286"/>
                </a:tc>
                <a:tc>
                  <a:txBody>
                    <a:bodyPr/>
                    <a:lstStyle/>
                    <a:p>
                      <a:pPr marL="0" marR="0">
                        <a:spcBef>
                          <a:spcPts val="0"/>
                        </a:spcBef>
                        <a:spcAft>
                          <a:spcPts val="0"/>
                        </a:spcAf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28" marR="51428" marT="0" marB="0"/>
                </a:tc>
                <a:tc>
                  <a:txBody>
                    <a:bodyPr/>
                    <a:lstStyle/>
                    <a:p>
                      <a:pPr algn="ctr"/>
                      <a:endParaRPr lang="en-US" sz="1200" dirty="0"/>
                    </a:p>
                  </a:txBody>
                  <a:tcPr marL="68571" marR="68571" marT="34286" marB="34286"/>
                </a:tc>
                <a:tc>
                  <a:txBody>
                    <a:bodyPr/>
                    <a:lstStyle/>
                    <a:p>
                      <a:pPr algn="ctr"/>
                      <a:endParaRPr lang="en-US" sz="1200"/>
                    </a:p>
                  </a:txBody>
                  <a:tcPr marL="68571" marR="68571" marT="34286" marB="34286"/>
                </a:tc>
                <a:tc>
                  <a:txBody>
                    <a:bodyPr/>
                    <a:lstStyle/>
                    <a:p>
                      <a:pPr algn="ctr"/>
                      <a:endParaRPr lang="en-US" sz="120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extLst>
                  <a:ext uri="{0D108BD9-81ED-4DB2-BD59-A6C34878D82A}">
                    <a16:rowId xmlns:a16="http://schemas.microsoft.com/office/drawing/2014/main" val="2223289032"/>
                  </a:ext>
                </a:extLst>
              </a:tr>
              <a:tr h="711885">
                <a:tc>
                  <a:txBody>
                    <a:bodyPr/>
                    <a:lstStyle/>
                    <a:p>
                      <a:pPr algn="ctr"/>
                      <a:endParaRPr lang="en-US" sz="2700" dirty="0"/>
                    </a:p>
                  </a:txBody>
                  <a:tcPr marL="68571" marR="68571" marT="34286" marB="34286"/>
                </a:tc>
                <a:tc>
                  <a:txBody>
                    <a:bodyPr/>
                    <a:lstStyle/>
                    <a:p>
                      <a:pPr algn="ctr"/>
                      <a:endParaRPr lang="en-US" sz="1200" dirty="0"/>
                    </a:p>
                  </a:txBody>
                  <a:tcPr marL="68571" marR="68571" marT="34286" marB="34286"/>
                </a:tc>
                <a:tc>
                  <a:txBody>
                    <a:bodyPr/>
                    <a:lstStyle/>
                    <a:p>
                      <a:pPr marL="0" marR="0">
                        <a:spcBef>
                          <a:spcPts val="0"/>
                        </a:spcBef>
                        <a:spcAft>
                          <a:spcPts val="0"/>
                        </a:spcAf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28" marR="51428" marT="0" marB="0"/>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tc>
                  <a:txBody>
                    <a:bodyPr/>
                    <a:lstStyle/>
                    <a:p>
                      <a:pPr algn="ctr"/>
                      <a:endParaRPr lang="en-US" sz="120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tc>
                  <a:txBody>
                    <a:bodyPr/>
                    <a:lstStyle/>
                    <a:p>
                      <a:pPr algn="ctr"/>
                      <a:endParaRPr lang="en-US" sz="1200" dirty="0"/>
                    </a:p>
                  </a:txBody>
                  <a:tcPr marL="68571" marR="68571" marT="34286" marB="3428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7514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572" y="411042"/>
            <a:ext cx="7633742" cy="533120"/>
          </a:xfrm>
        </p:spPr>
        <p:txBody>
          <a:bodyPr>
            <a:noAutofit/>
          </a:bodyPr>
          <a:lstStyle/>
          <a:p>
            <a:r>
              <a:rPr lang="en-US" b="1" dirty="0" smtClean="0"/>
              <a:t>The Assessment Cycle</a:t>
            </a:r>
            <a:endParaRPr lang="en-US" b="1" dirty="0"/>
          </a:p>
        </p:txBody>
      </p:sp>
      <p:pic>
        <p:nvPicPr>
          <p:cNvPr id="1026" name="Picture 2" descr="https://web.ccis.edu/~/media/Images/Academic%20Assessment/cycle-program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103" y="1261626"/>
            <a:ext cx="5096160" cy="52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26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CDCA3D5-0B88-4300-B835-F2E17DE53882}"/>
              </a:ext>
            </a:extLst>
          </p:cNvPr>
          <p:cNvGraphicFramePr>
            <a:graphicFrameLocks noGrp="1"/>
          </p:cNvGraphicFramePr>
          <p:nvPr>
            <p:extLst>
              <p:ext uri="{D42A27DB-BD31-4B8C-83A1-F6EECF244321}">
                <p14:modId xmlns:p14="http://schemas.microsoft.com/office/powerpoint/2010/main" val="3870056817"/>
              </p:ext>
            </p:extLst>
          </p:nvPr>
        </p:nvGraphicFramePr>
        <p:xfrm>
          <a:off x="237593" y="960582"/>
          <a:ext cx="11395026" cy="5765988"/>
        </p:xfrm>
        <a:graphic>
          <a:graphicData uri="http://schemas.openxmlformats.org/drawingml/2006/table">
            <a:tbl>
              <a:tblPr firstRow="1" firstCol="1" bandRow="1">
                <a:tableStyleId>{5C22544A-7EE6-4342-B048-85BDC9FD1C3A}</a:tableStyleId>
              </a:tblPr>
              <a:tblGrid>
                <a:gridCol w="1868478">
                  <a:extLst>
                    <a:ext uri="{9D8B030D-6E8A-4147-A177-3AD203B41FA5}">
                      <a16:colId xmlns:a16="http://schemas.microsoft.com/office/drawing/2014/main" val="1112375497"/>
                    </a:ext>
                  </a:extLst>
                </a:gridCol>
                <a:gridCol w="866354">
                  <a:extLst>
                    <a:ext uri="{9D8B030D-6E8A-4147-A177-3AD203B41FA5}">
                      <a16:colId xmlns:a16="http://schemas.microsoft.com/office/drawing/2014/main" val="260747291"/>
                    </a:ext>
                  </a:extLst>
                </a:gridCol>
                <a:gridCol w="1189160">
                  <a:extLst>
                    <a:ext uri="{9D8B030D-6E8A-4147-A177-3AD203B41FA5}">
                      <a16:colId xmlns:a16="http://schemas.microsoft.com/office/drawing/2014/main" val="3125690731"/>
                    </a:ext>
                  </a:extLst>
                </a:gridCol>
                <a:gridCol w="1473525">
                  <a:extLst>
                    <a:ext uri="{9D8B030D-6E8A-4147-A177-3AD203B41FA5}">
                      <a16:colId xmlns:a16="http://schemas.microsoft.com/office/drawing/2014/main" val="2399183230"/>
                    </a:ext>
                  </a:extLst>
                </a:gridCol>
                <a:gridCol w="1042671">
                  <a:extLst>
                    <a:ext uri="{9D8B030D-6E8A-4147-A177-3AD203B41FA5}">
                      <a16:colId xmlns:a16="http://schemas.microsoft.com/office/drawing/2014/main" val="3825506831"/>
                    </a:ext>
                  </a:extLst>
                </a:gridCol>
                <a:gridCol w="870329">
                  <a:extLst>
                    <a:ext uri="{9D8B030D-6E8A-4147-A177-3AD203B41FA5}">
                      <a16:colId xmlns:a16="http://schemas.microsoft.com/office/drawing/2014/main" val="2544188062"/>
                    </a:ext>
                  </a:extLst>
                </a:gridCol>
                <a:gridCol w="1115600">
                  <a:extLst>
                    <a:ext uri="{9D8B030D-6E8A-4147-A177-3AD203B41FA5}">
                      <a16:colId xmlns:a16="http://schemas.microsoft.com/office/drawing/2014/main" val="2857664461"/>
                    </a:ext>
                  </a:extLst>
                </a:gridCol>
                <a:gridCol w="1607406">
                  <a:extLst>
                    <a:ext uri="{9D8B030D-6E8A-4147-A177-3AD203B41FA5}">
                      <a16:colId xmlns:a16="http://schemas.microsoft.com/office/drawing/2014/main" val="261806726"/>
                    </a:ext>
                  </a:extLst>
                </a:gridCol>
                <a:gridCol w="1361503">
                  <a:extLst>
                    <a:ext uri="{9D8B030D-6E8A-4147-A177-3AD203B41FA5}">
                      <a16:colId xmlns:a16="http://schemas.microsoft.com/office/drawing/2014/main" val="1487659262"/>
                    </a:ext>
                  </a:extLst>
                </a:gridCol>
              </a:tblGrid>
              <a:tr h="649848">
                <a:tc>
                  <a:txBody>
                    <a:bodyPr/>
                    <a:lstStyle/>
                    <a:p>
                      <a:pPr marL="0" marR="0">
                        <a:spcBef>
                          <a:spcPts val="0"/>
                        </a:spcBef>
                        <a:spcAft>
                          <a:spcPts val="0"/>
                        </a:spcAft>
                      </a:pPr>
                      <a:r>
                        <a:rPr lang="en-US" sz="1400" dirty="0" smtClean="0">
                          <a:solidFill>
                            <a:schemeClr val="bg1"/>
                          </a:solidFill>
                          <a:effectLst/>
                          <a:latin typeface="+mn-lt"/>
                        </a:rPr>
                        <a:t>PLO</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rPr>
                        <a:t>Course</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ea typeface="+mn-ea"/>
                        </a:rPr>
                        <a:t>Activity</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ea typeface="+mn-ea"/>
                        </a:rPr>
                        <a:t>Assessment</a:t>
                      </a:r>
                      <a:r>
                        <a:rPr lang="en-US" sz="1400" baseline="0" dirty="0" smtClean="0">
                          <a:solidFill>
                            <a:schemeClr val="bg1"/>
                          </a:solidFill>
                          <a:effectLst/>
                          <a:latin typeface="+mn-lt"/>
                          <a:ea typeface="+mn-ea"/>
                        </a:rPr>
                        <a:t> Tool</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rPr>
                        <a:t>Benchmark</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rPr>
                        <a:t>Schedule</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dirty="0" smtClean="0">
                          <a:solidFill>
                            <a:schemeClr val="bg1"/>
                          </a:solidFill>
                          <a:effectLst/>
                          <a:latin typeface="+mn-lt"/>
                        </a:rPr>
                        <a:t>Personnel</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i="0" dirty="0" smtClean="0">
                          <a:solidFill>
                            <a:schemeClr val="bg1"/>
                          </a:solidFill>
                          <a:effectLst/>
                          <a:latin typeface="+mn-lt"/>
                          <a:ea typeface="Times New Roman" panose="02020603050405020304" pitchFamily="18" charset="0"/>
                          <a:cs typeface="Times New Roman" panose="02020603050405020304" pitchFamily="18" charset="0"/>
                        </a:rPr>
                        <a:t>Program</a:t>
                      </a:r>
                    </a:p>
                    <a:p>
                      <a:pPr marL="0" marR="0">
                        <a:spcBef>
                          <a:spcPts val="0"/>
                        </a:spcBef>
                        <a:spcAft>
                          <a:spcPts val="0"/>
                        </a:spcAft>
                      </a:pPr>
                      <a:r>
                        <a:rPr lang="en-US" sz="1400" i="0" dirty="0" smtClean="0">
                          <a:solidFill>
                            <a:schemeClr val="bg1"/>
                          </a:solidFill>
                          <a:effectLst/>
                          <a:latin typeface="+mn-lt"/>
                          <a:ea typeface="Times New Roman" panose="02020603050405020304" pitchFamily="18" charset="0"/>
                          <a:cs typeface="Times New Roman" panose="02020603050405020304" pitchFamily="18" charset="0"/>
                        </a:rPr>
                        <a:t>dissemination plan</a:t>
                      </a:r>
                    </a:p>
                  </a:txBody>
                  <a:tcPr marL="51428" marR="51428" marT="0" marB="0"/>
                </a:tc>
                <a:tc>
                  <a:txBody>
                    <a:bodyPr/>
                    <a:lstStyle/>
                    <a:p>
                      <a:pPr marL="0" marR="0">
                        <a:spcBef>
                          <a:spcPts val="0"/>
                        </a:spcBef>
                        <a:spcAft>
                          <a:spcPts val="0"/>
                        </a:spcAft>
                      </a:pPr>
                      <a:r>
                        <a:rPr lang="en-US" sz="1400" i="0" dirty="0" smtClean="0">
                          <a:solidFill>
                            <a:schemeClr val="bg1"/>
                          </a:solidFill>
                          <a:effectLst/>
                          <a:latin typeface="+mn-lt"/>
                          <a:ea typeface="Times New Roman" panose="02020603050405020304" pitchFamily="18" charset="0"/>
                          <a:cs typeface="Times New Roman" panose="02020603050405020304" pitchFamily="18" charset="0"/>
                        </a:rPr>
                        <a:t>Possible</a:t>
                      </a:r>
                      <a:r>
                        <a:rPr lang="en-US" sz="1400" i="0" baseline="0" dirty="0" smtClean="0">
                          <a:solidFill>
                            <a:schemeClr val="bg1"/>
                          </a:solidFill>
                          <a:effectLst/>
                          <a:latin typeface="+mn-lt"/>
                          <a:ea typeface="Times New Roman" panose="02020603050405020304" pitchFamily="18" charset="0"/>
                          <a:cs typeface="Times New Roman" panose="02020603050405020304" pitchFamily="18" charset="0"/>
                        </a:rPr>
                        <a:t> a</a:t>
                      </a:r>
                      <a:r>
                        <a:rPr lang="en-US" sz="1400" i="0" dirty="0" smtClean="0">
                          <a:solidFill>
                            <a:schemeClr val="bg1"/>
                          </a:solidFill>
                          <a:effectLst/>
                          <a:latin typeface="+mn-lt"/>
                          <a:ea typeface="Times New Roman" panose="02020603050405020304" pitchFamily="18" charset="0"/>
                          <a:cs typeface="Times New Roman" panose="02020603050405020304" pitchFamily="18" charset="0"/>
                        </a:rPr>
                        <a:t>ctions</a:t>
                      </a:r>
                      <a:endParaRPr lang="en-US" sz="1400" i="0" dirty="0">
                        <a:solidFill>
                          <a:schemeClr val="bg1"/>
                        </a:solidFill>
                        <a:effectLst/>
                        <a:latin typeface="+mn-lt"/>
                        <a:ea typeface="Times New Roman" panose="02020603050405020304" pitchFamily="18" charset="0"/>
                        <a:cs typeface="Times New Roman" panose="02020603050405020304" pitchFamily="18" charset="0"/>
                      </a:endParaRPr>
                    </a:p>
                  </a:txBody>
                  <a:tcPr marL="51428" marR="51428" marT="0" marB="0"/>
                </a:tc>
                <a:extLst>
                  <a:ext uri="{0D108BD9-81ED-4DB2-BD59-A6C34878D82A}">
                    <a16:rowId xmlns:a16="http://schemas.microsoft.com/office/drawing/2014/main" val="1809935047"/>
                  </a:ext>
                </a:extLst>
              </a:tr>
              <a:tr h="983873">
                <a:tc>
                  <a:txBody>
                    <a:bodyPr/>
                    <a:lstStyle/>
                    <a:p>
                      <a:pPr marL="0" marR="0">
                        <a:spcBef>
                          <a:spcPts val="0"/>
                        </a:spcBef>
                        <a:spcAft>
                          <a:spcPts val="0"/>
                        </a:spcAft>
                      </a:pPr>
                      <a:r>
                        <a:rPr lang="en-US" sz="1400" dirty="0" err="1">
                          <a:solidFill>
                            <a:schemeClr val="bg1"/>
                          </a:solidFill>
                          <a:effectLst/>
                          <a:latin typeface="+mn-lt"/>
                        </a:rPr>
                        <a:t>B1</a:t>
                      </a:r>
                      <a:r>
                        <a:rPr lang="en-US" sz="1400" dirty="0">
                          <a:solidFill>
                            <a:schemeClr val="bg1"/>
                          </a:solidFill>
                          <a:effectLst/>
                          <a:latin typeface="+mn-lt"/>
                        </a:rPr>
                        <a:t>. Ability to effectively collect and present data</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ME </a:t>
                      </a:r>
                      <a:r>
                        <a:rPr lang="en-US" sz="1400" b="1" dirty="0" smtClean="0">
                          <a:solidFill>
                            <a:schemeClr val="bg1"/>
                          </a:solidFill>
                          <a:effectLst/>
                          <a:latin typeface="+mn-lt"/>
                        </a:rPr>
                        <a:t>5150 </a:t>
                      </a:r>
                      <a:r>
                        <a:rPr lang="en-US" sz="1400" b="1" dirty="0">
                          <a:solidFill>
                            <a:schemeClr val="bg1"/>
                          </a:solidFill>
                          <a:effectLst/>
                          <a:latin typeface="+mn-lt"/>
                        </a:rPr>
                        <a:t>(Thermal Lab)</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Lab report</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Rubrics in lab report</a:t>
                      </a:r>
                      <a:endParaRPr lang="en-US" sz="1400" b="1" dirty="0">
                        <a:solidFill>
                          <a:schemeClr val="bg1"/>
                        </a:solidFill>
                        <a:effectLst/>
                        <a:latin typeface="+mn-lt"/>
                        <a:ea typeface="SimSun" panose="02010600030101010101" pitchFamily="2" charset="-122"/>
                      </a:endParaRPr>
                    </a:p>
                  </a:txBody>
                  <a:tcPr marL="68580" marR="68580" marT="0" marB="0" anchor="ctr"/>
                </a:tc>
                <a:tc rowSpan="4">
                  <a:txBody>
                    <a:bodyPr/>
                    <a:lstStyle/>
                    <a:p>
                      <a:pPr marL="0" marR="0">
                        <a:spcBef>
                          <a:spcPts val="0"/>
                        </a:spcBef>
                        <a:spcAft>
                          <a:spcPts val="0"/>
                        </a:spcAft>
                      </a:pPr>
                      <a:r>
                        <a:rPr lang="en-US" sz="1400" b="1" dirty="0">
                          <a:solidFill>
                            <a:schemeClr val="bg1"/>
                          </a:solidFill>
                          <a:effectLst/>
                          <a:latin typeface="+mn-lt"/>
                        </a:rPr>
                        <a:t>9</a:t>
                      </a:r>
                      <a:r>
                        <a:rPr lang="en-US" sz="1400" b="1" dirty="0" smtClean="0">
                          <a:solidFill>
                            <a:schemeClr val="bg1"/>
                          </a:solidFill>
                          <a:effectLst/>
                          <a:latin typeface="+mn-lt"/>
                        </a:rPr>
                        <a:t>0</a:t>
                      </a:r>
                      <a:r>
                        <a:rPr lang="en-US" sz="1400" b="1" dirty="0">
                          <a:solidFill>
                            <a:schemeClr val="bg1"/>
                          </a:solidFill>
                          <a:effectLst/>
                          <a:latin typeface="+mn-lt"/>
                        </a:rPr>
                        <a:t>% meet or exceed standard</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r>
                        <a:rPr lang="en-US" sz="1400" b="1" dirty="0" smtClean="0">
                          <a:solidFill>
                            <a:schemeClr val="bg1"/>
                          </a:solidFill>
                        </a:rPr>
                        <a:t>Spring 1</a:t>
                      </a:r>
                      <a:r>
                        <a:rPr lang="en-US" sz="1400" b="1" baseline="30000" dirty="0" smtClean="0">
                          <a:solidFill>
                            <a:schemeClr val="bg1"/>
                          </a:solidFill>
                        </a:rPr>
                        <a:t>st</a:t>
                      </a:r>
                      <a:r>
                        <a:rPr lang="en-US" sz="1400" b="1" dirty="0" smtClean="0">
                          <a:solidFill>
                            <a:schemeClr val="bg1"/>
                          </a:solidFill>
                        </a:rPr>
                        <a:t> year</a:t>
                      </a:r>
                      <a:endParaRPr lang="en-US" sz="1400" b="1" dirty="0">
                        <a:solidFill>
                          <a:schemeClr val="bg1"/>
                        </a:solidFill>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Instructor </a:t>
                      </a:r>
                      <a:endParaRPr lang="en-US" sz="1400" b="1" dirty="0">
                        <a:solidFill>
                          <a:schemeClr val="bg1"/>
                        </a:solidFill>
                        <a:effectLst/>
                        <a:latin typeface="+mn-lt"/>
                        <a:ea typeface="SimSun" panose="02010600030101010101" pitchFamily="2" charset="-122"/>
                      </a:endParaRPr>
                    </a:p>
                  </a:txBody>
                  <a:tcPr marL="68580" marR="68580" marT="0" marB="0" anchor="ctr"/>
                </a:tc>
                <a:tc rowSpan="4">
                  <a:txBody>
                    <a:bodyPr/>
                    <a:lstStyle/>
                    <a:p>
                      <a:pPr marL="0" marR="0">
                        <a:spcBef>
                          <a:spcPts val="0"/>
                        </a:spcBef>
                        <a:spcAft>
                          <a:spcPts val="0"/>
                        </a:spcAft>
                      </a:pPr>
                      <a:r>
                        <a:rPr lang="en-US" sz="1400" b="1" dirty="0" smtClean="0">
                          <a:solidFill>
                            <a:schemeClr val="bg1"/>
                          </a:solidFill>
                          <a:effectLst/>
                          <a:latin typeface="+mn-lt"/>
                          <a:ea typeface="SimSun" panose="02010600030101010101" pitchFamily="2" charset="-122"/>
                        </a:rPr>
                        <a:t>Committee compiles results and presents at fall faculty meeting</a:t>
                      </a:r>
                      <a:endParaRPr lang="en-US" sz="1400" b="1" dirty="0">
                        <a:solidFill>
                          <a:schemeClr val="bg1"/>
                        </a:solidFill>
                        <a:effectLst/>
                        <a:latin typeface="+mn-lt"/>
                        <a:ea typeface="SimSun" panose="02010600030101010101" pitchFamily="2" charset="-122"/>
                      </a:endParaRPr>
                    </a:p>
                  </a:txBody>
                  <a:tcPr marL="68580" marR="68580" marT="0" marB="0" anchor="ctr"/>
                </a:tc>
                <a:tc rowSpan="4">
                  <a:txBody>
                    <a:bodyPr/>
                    <a:lstStyle/>
                    <a:p>
                      <a:pPr marL="0" marR="0">
                        <a:spcBef>
                          <a:spcPts val="0"/>
                        </a:spcBef>
                        <a:spcAft>
                          <a:spcPts val="0"/>
                        </a:spcAft>
                      </a:pPr>
                      <a:r>
                        <a:rPr lang="en-US" sz="1400" b="1" dirty="0" smtClean="0">
                          <a:solidFill>
                            <a:schemeClr val="bg1"/>
                          </a:solidFill>
                          <a:effectLst/>
                          <a:latin typeface="+mn-lt"/>
                          <a:ea typeface="SimSun" panose="02010600030101010101" pitchFamily="2" charset="-122"/>
                        </a:rPr>
                        <a:t>Changes in courses, increased opportunities for practice,</a:t>
                      </a:r>
                      <a:r>
                        <a:rPr lang="en-US" sz="1400" b="1" baseline="0" dirty="0" smtClean="0">
                          <a:solidFill>
                            <a:schemeClr val="bg1"/>
                          </a:solidFill>
                          <a:effectLst/>
                          <a:latin typeface="+mn-lt"/>
                          <a:ea typeface="SimSun" panose="02010600030101010101" pitchFamily="2" charset="-122"/>
                        </a:rPr>
                        <a:t> feedback to students, etc.</a:t>
                      </a:r>
                      <a:endParaRPr lang="en-US" sz="1400" b="1" dirty="0">
                        <a:solidFill>
                          <a:schemeClr val="bg1"/>
                        </a:solidFill>
                        <a:effectLst/>
                        <a:latin typeface="+mn-lt"/>
                        <a:ea typeface="SimSun" panose="02010600030101010101" pitchFamily="2" charset="-122"/>
                      </a:endParaRPr>
                    </a:p>
                  </a:txBody>
                  <a:tcPr marL="68580" marR="68580" marT="0" marB="0" anchor="ctr"/>
                </a:tc>
                <a:extLst>
                  <a:ext uri="{0D108BD9-81ED-4DB2-BD59-A6C34878D82A}">
                    <a16:rowId xmlns:a16="http://schemas.microsoft.com/office/drawing/2014/main" val="3426672352"/>
                  </a:ext>
                </a:extLst>
              </a:tr>
              <a:tr h="983873">
                <a:tc>
                  <a:txBody>
                    <a:bodyPr/>
                    <a:lstStyle/>
                    <a:p>
                      <a:pPr marL="0" marR="0">
                        <a:spcBef>
                          <a:spcPts val="0"/>
                        </a:spcBef>
                        <a:spcAft>
                          <a:spcPts val="0"/>
                        </a:spcAft>
                      </a:pPr>
                      <a:r>
                        <a:rPr lang="en-US" sz="1400" dirty="0" err="1">
                          <a:solidFill>
                            <a:schemeClr val="bg1"/>
                          </a:solidFill>
                          <a:effectLst/>
                          <a:latin typeface="+mn-lt"/>
                        </a:rPr>
                        <a:t>B2</a:t>
                      </a:r>
                      <a:r>
                        <a:rPr lang="en-US" sz="1400" dirty="0">
                          <a:solidFill>
                            <a:schemeClr val="bg1"/>
                          </a:solidFill>
                          <a:effectLst/>
                          <a:latin typeface="+mn-lt"/>
                        </a:rPr>
                        <a:t>. Ability to clearly analyze and interpret results</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ME </a:t>
                      </a:r>
                      <a:r>
                        <a:rPr lang="en-US" sz="1400" b="1" dirty="0" smtClean="0">
                          <a:solidFill>
                            <a:schemeClr val="bg1"/>
                          </a:solidFill>
                          <a:effectLst/>
                          <a:latin typeface="+mn-lt"/>
                        </a:rPr>
                        <a:t>5060 </a:t>
                      </a:r>
                      <a:r>
                        <a:rPr lang="en-US" sz="1400" b="1" dirty="0">
                          <a:solidFill>
                            <a:schemeClr val="bg1"/>
                          </a:solidFill>
                          <a:effectLst/>
                          <a:latin typeface="+mn-lt"/>
                        </a:rPr>
                        <a:t>(Heat Transfer)</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Lab report</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Rubrics in lab report </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endParaRPr lang="en-US" dirty="0"/>
                    </a:p>
                  </a:txBody>
                  <a:tcPr/>
                </a:tc>
                <a:tc>
                  <a:txBody>
                    <a:bodyPr/>
                    <a:lstStyle/>
                    <a:p>
                      <a:r>
                        <a:rPr lang="en-US" sz="1400" b="1" dirty="0" smtClean="0">
                          <a:solidFill>
                            <a:schemeClr val="bg1"/>
                          </a:solidFill>
                        </a:rPr>
                        <a:t>Spring 1</a:t>
                      </a:r>
                      <a:r>
                        <a:rPr lang="en-US" sz="1400" b="1" baseline="30000" dirty="0" smtClean="0">
                          <a:solidFill>
                            <a:schemeClr val="bg1"/>
                          </a:solidFill>
                        </a:rPr>
                        <a:t>st</a:t>
                      </a:r>
                      <a:r>
                        <a:rPr lang="en-US" sz="1400" b="1" baseline="0" dirty="0" smtClean="0">
                          <a:solidFill>
                            <a:schemeClr val="bg1"/>
                          </a:solidFill>
                        </a:rPr>
                        <a:t> </a:t>
                      </a:r>
                      <a:r>
                        <a:rPr lang="en-US" sz="1400" b="1" dirty="0" smtClean="0">
                          <a:solidFill>
                            <a:schemeClr val="bg1"/>
                          </a:solidFill>
                        </a:rPr>
                        <a:t> year</a:t>
                      </a:r>
                      <a:endParaRPr lang="en-US" sz="1400" b="1" dirty="0">
                        <a:solidFill>
                          <a:schemeClr val="bg1"/>
                        </a:solidFill>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Instructor </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extLst>
                  <a:ext uri="{0D108BD9-81ED-4DB2-BD59-A6C34878D82A}">
                    <a16:rowId xmlns:a16="http://schemas.microsoft.com/office/drawing/2014/main" val="3813384619"/>
                  </a:ext>
                </a:extLst>
              </a:tr>
              <a:tr h="1574197">
                <a:tc>
                  <a:txBody>
                    <a:bodyPr/>
                    <a:lstStyle/>
                    <a:p>
                      <a:pPr marL="0" marR="0">
                        <a:spcBef>
                          <a:spcPts val="0"/>
                        </a:spcBef>
                        <a:spcAft>
                          <a:spcPts val="0"/>
                        </a:spcAft>
                      </a:pPr>
                      <a:r>
                        <a:rPr lang="en-US" sz="1400" dirty="0" err="1">
                          <a:solidFill>
                            <a:schemeClr val="bg1"/>
                          </a:solidFill>
                          <a:effectLst/>
                          <a:latin typeface="+mn-lt"/>
                        </a:rPr>
                        <a:t>B3</a:t>
                      </a:r>
                      <a:r>
                        <a:rPr lang="en-US" sz="1400" dirty="0">
                          <a:solidFill>
                            <a:schemeClr val="bg1"/>
                          </a:solidFill>
                          <a:effectLst/>
                          <a:latin typeface="+mn-lt"/>
                        </a:rPr>
                        <a:t>. Ability to develop a proper testing and/or data collection process as appropriate to the project.</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ME </a:t>
                      </a:r>
                      <a:r>
                        <a:rPr lang="en-US" sz="1400" b="1" dirty="0" smtClean="0">
                          <a:solidFill>
                            <a:schemeClr val="bg1"/>
                          </a:solidFill>
                          <a:effectLst/>
                          <a:latin typeface="+mn-lt"/>
                        </a:rPr>
                        <a:t>5972 (Design </a:t>
                      </a:r>
                      <a:r>
                        <a:rPr lang="en-US" sz="1400" b="1" dirty="0">
                          <a:solidFill>
                            <a:schemeClr val="bg1"/>
                          </a:solidFill>
                          <a:effectLst/>
                          <a:latin typeface="+mn-lt"/>
                        </a:rPr>
                        <a:t>II)</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Final Project Report</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Rubrics in project report</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Spring</a:t>
                      </a:r>
                      <a:r>
                        <a:rPr lang="en-US" sz="1400" b="1" baseline="0" dirty="0" smtClean="0">
                          <a:solidFill>
                            <a:schemeClr val="bg1"/>
                          </a:solidFill>
                        </a:rPr>
                        <a:t> 2</a:t>
                      </a:r>
                      <a:r>
                        <a:rPr lang="en-US" sz="1400" b="1" baseline="30000" dirty="0" smtClean="0">
                          <a:solidFill>
                            <a:schemeClr val="bg1"/>
                          </a:solidFill>
                        </a:rPr>
                        <a:t>nd</a:t>
                      </a:r>
                      <a:r>
                        <a:rPr lang="en-US" sz="1400" b="1" baseline="0" dirty="0" smtClean="0">
                          <a:solidFill>
                            <a:schemeClr val="bg1"/>
                          </a:solidFill>
                        </a:rPr>
                        <a:t> year</a:t>
                      </a:r>
                      <a:endParaRPr lang="en-US" sz="1400" b="1" dirty="0" smtClean="0">
                        <a:solidFill>
                          <a:schemeClr val="bg1"/>
                        </a:solidFill>
                      </a:endParaRPr>
                    </a:p>
                    <a:p>
                      <a:endParaRPr lang="en-US" sz="1400" b="1" dirty="0">
                        <a:solidFill>
                          <a:schemeClr val="bg1"/>
                        </a:solidFill>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Instructor and faculty advisor</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extLst>
                  <a:ext uri="{0D108BD9-81ED-4DB2-BD59-A6C34878D82A}">
                    <a16:rowId xmlns:a16="http://schemas.microsoft.com/office/drawing/2014/main" val="3769119380"/>
                  </a:ext>
                </a:extLst>
              </a:tr>
              <a:tr h="1574197">
                <a:tc>
                  <a:txBody>
                    <a:bodyPr/>
                    <a:lstStyle/>
                    <a:p>
                      <a:pPr marL="0" marR="0">
                        <a:spcBef>
                          <a:spcPts val="0"/>
                        </a:spcBef>
                        <a:spcAft>
                          <a:spcPts val="0"/>
                        </a:spcAft>
                      </a:pPr>
                      <a:r>
                        <a:rPr lang="en-US" sz="1400" dirty="0" err="1">
                          <a:solidFill>
                            <a:schemeClr val="bg1"/>
                          </a:solidFill>
                          <a:effectLst/>
                          <a:latin typeface="+mn-lt"/>
                        </a:rPr>
                        <a:t>B4</a:t>
                      </a:r>
                      <a:r>
                        <a:rPr lang="en-US" sz="1400" dirty="0">
                          <a:solidFill>
                            <a:schemeClr val="bg1"/>
                          </a:solidFill>
                          <a:effectLst/>
                          <a:latin typeface="+mn-lt"/>
                        </a:rPr>
                        <a:t>. Ability to design and conduct experiments and/or data analysis to verify design analysis.</a:t>
                      </a:r>
                      <a:endParaRPr lang="en-US" sz="1400"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ME 5</a:t>
                      </a:r>
                      <a:r>
                        <a:rPr lang="en-US" sz="1400" b="1" dirty="0" smtClean="0">
                          <a:solidFill>
                            <a:schemeClr val="bg1"/>
                          </a:solidFill>
                          <a:effectLst/>
                          <a:latin typeface="+mn-lt"/>
                        </a:rPr>
                        <a:t>972 (Design </a:t>
                      </a:r>
                      <a:r>
                        <a:rPr lang="en-US" sz="1400" b="1" dirty="0">
                          <a:solidFill>
                            <a:schemeClr val="bg1"/>
                          </a:solidFill>
                          <a:effectLst/>
                          <a:latin typeface="+mn-lt"/>
                        </a:rPr>
                        <a:t>II)</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Project presentation</a:t>
                      </a: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Rubrics in </a:t>
                      </a:r>
                      <a:r>
                        <a:rPr lang="en-US" sz="1400" b="1" dirty="0" smtClean="0">
                          <a:solidFill>
                            <a:schemeClr val="bg1"/>
                          </a:solidFill>
                          <a:effectLst/>
                          <a:latin typeface="+mn-lt"/>
                        </a:rPr>
                        <a:t>design </a:t>
                      </a:r>
                      <a:r>
                        <a:rPr lang="en-US" sz="1400" b="1" dirty="0">
                          <a:solidFill>
                            <a:schemeClr val="bg1"/>
                          </a:solidFill>
                          <a:effectLst/>
                          <a:latin typeface="+mn-lt"/>
                        </a:rPr>
                        <a:t>presentation survey</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Spring 2</a:t>
                      </a:r>
                      <a:r>
                        <a:rPr lang="en-US" sz="1400" b="1" baseline="30000" dirty="0" smtClean="0">
                          <a:solidFill>
                            <a:schemeClr val="bg1"/>
                          </a:solidFill>
                        </a:rPr>
                        <a:t>nd</a:t>
                      </a:r>
                      <a:r>
                        <a:rPr lang="en-US" sz="1400" b="1" dirty="0" smtClean="0">
                          <a:solidFill>
                            <a:schemeClr val="bg1"/>
                          </a:solidFill>
                        </a:rPr>
                        <a:t> year</a:t>
                      </a:r>
                    </a:p>
                    <a:p>
                      <a:endParaRPr lang="en-US" sz="1400" b="1" dirty="0">
                        <a:solidFill>
                          <a:schemeClr val="bg1"/>
                        </a:solidFill>
                      </a:endParaRPr>
                    </a:p>
                  </a:txBody>
                  <a:tcPr marL="68580" marR="68580" marT="0" marB="0" anchor="ctr"/>
                </a:tc>
                <a:tc>
                  <a:txBody>
                    <a:bodyPr/>
                    <a:lstStyle/>
                    <a:p>
                      <a:pPr marL="0" marR="0">
                        <a:spcBef>
                          <a:spcPts val="0"/>
                        </a:spcBef>
                        <a:spcAft>
                          <a:spcPts val="0"/>
                        </a:spcAft>
                      </a:pPr>
                      <a:r>
                        <a:rPr lang="en-US" sz="1400" b="1" dirty="0">
                          <a:solidFill>
                            <a:schemeClr val="bg1"/>
                          </a:solidFill>
                          <a:effectLst/>
                          <a:latin typeface="+mn-lt"/>
                        </a:rPr>
                        <a:t>Instructor and faculty advisor</a:t>
                      </a: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tc vMerge="1">
                  <a:txBody>
                    <a:bodyPr/>
                    <a:lstStyle/>
                    <a:p>
                      <a:pPr marL="0" marR="0">
                        <a:spcBef>
                          <a:spcPts val="0"/>
                        </a:spcBef>
                        <a:spcAft>
                          <a:spcPts val="0"/>
                        </a:spcAft>
                      </a:pPr>
                      <a:endParaRPr lang="en-US" sz="1400" b="1" dirty="0">
                        <a:solidFill>
                          <a:schemeClr val="bg1"/>
                        </a:solidFill>
                        <a:effectLst/>
                        <a:latin typeface="+mn-lt"/>
                        <a:ea typeface="SimSun" panose="02010600030101010101" pitchFamily="2" charset="-122"/>
                      </a:endParaRPr>
                    </a:p>
                  </a:txBody>
                  <a:tcPr marL="68580" marR="68580" marT="0" marB="0" anchor="ctr"/>
                </a:tc>
                <a:extLst>
                  <a:ext uri="{0D108BD9-81ED-4DB2-BD59-A6C34878D82A}">
                    <a16:rowId xmlns:a16="http://schemas.microsoft.com/office/drawing/2014/main" val="44421402"/>
                  </a:ext>
                </a:extLst>
              </a:tr>
            </a:tbl>
          </a:graphicData>
        </a:graphic>
      </p:graphicFrame>
      <p:sp>
        <p:nvSpPr>
          <p:cNvPr id="6" name="Title 1">
            <a:extLst>
              <a:ext uri="{FF2B5EF4-FFF2-40B4-BE49-F238E27FC236}">
                <a16:creationId xmlns:a16="http://schemas.microsoft.com/office/drawing/2014/main" id="{729E5302-4232-4675-9C63-DF4F85A18DDA}"/>
              </a:ext>
            </a:extLst>
          </p:cNvPr>
          <p:cNvSpPr>
            <a:spLocks noGrp="1"/>
          </p:cNvSpPr>
          <p:nvPr>
            <p:ph type="title"/>
          </p:nvPr>
        </p:nvSpPr>
        <p:spPr>
          <a:xfrm>
            <a:off x="581891" y="232600"/>
            <a:ext cx="10891157" cy="727982"/>
          </a:xfrm>
        </p:spPr>
        <p:txBody>
          <a:bodyPr>
            <a:normAutofit/>
          </a:bodyPr>
          <a:lstStyle/>
          <a:p>
            <a:r>
              <a:rPr lang="en-US" dirty="0"/>
              <a:t>Example</a:t>
            </a:r>
            <a:r>
              <a:rPr lang="en-US" dirty="0" smtClean="0"/>
              <a:t>: Engineering</a:t>
            </a:r>
            <a:endParaRPr lang="en-US" dirty="0"/>
          </a:p>
        </p:txBody>
      </p:sp>
    </p:spTree>
    <p:extLst>
      <p:ext uri="{BB962C8B-B14F-4D97-AF65-F5344CB8AC3E}">
        <p14:creationId xmlns:p14="http://schemas.microsoft.com/office/powerpoint/2010/main" val="460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6291" y="323271"/>
            <a:ext cx="8005444" cy="1385455"/>
          </a:xfrm>
        </p:spPr>
        <p:txBody>
          <a:bodyPr>
            <a:noAutofit/>
          </a:bodyPr>
          <a:lstStyle/>
          <a:p>
            <a:r>
              <a:rPr lang="en-US" sz="3600" dirty="0"/>
              <a:t>Closing the Loop: Strategies for Effective Use of Assessment Results</a:t>
            </a:r>
          </a:p>
        </p:txBody>
      </p:sp>
      <p:sp>
        <p:nvSpPr>
          <p:cNvPr id="5" name="Content Placeholder 4"/>
          <p:cNvSpPr>
            <a:spLocks noGrp="1"/>
          </p:cNvSpPr>
          <p:nvPr>
            <p:ph idx="1"/>
          </p:nvPr>
        </p:nvSpPr>
        <p:spPr>
          <a:xfrm>
            <a:off x="1394394" y="2198254"/>
            <a:ext cx="8691095" cy="4368799"/>
          </a:xfrm>
        </p:spPr>
        <p:txBody>
          <a:bodyPr>
            <a:noAutofit/>
          </a:bodyPr>
          <a:lstStyle/>
          <a:p>
            <a:pPr lvl="0"/>
            <a:r>
              <a:rPr lang="en-US" sz="2400" dirty="0"/>
              <a:t>Present results at department meetings or retreats to stimulating faculty discussion on student learning and pedagogy</a:t>
            </a:r>
          </a:p>
          <a:p>
            <a:pPr lvl="0"/>
            <a:r>
              <a:rPr lang="en-US" sz="2400" dirty="0"/>
              <a:t>You might also:</a:t>
            </a:r>
          </a:p>
          <a:p>
            <a:pPr lvl="1"/>
            <a:r>
              <a:rPr lang="en-US" sz="2000" dirty="0"/>
              <a:t>Present results to student groups or within key classes to engage students in their own learning</a:t>
            </a:r>
          </a:p>
          <a:p>
            <a:pPr lvl="1"/>
            <a:r>
              <a:rPr lang="en-US" sz="2000" dirty="0"/>
              <a:t>Report results on the website to demonstrate student achievement or raise awareness of learning goals </a:t>
            </a:r>
          </a:p>
          <a:p>
            <a:pPr lvl="1"/>
            <a:r>
              <a:rPr lang="en-US" sz="2000" dirty="0"/>
              <a:t>Seek input from alumni or employers to improve practices </a:t>
            </a:r>
          </a:p>
        </p:txBody>
      </p:sp>
    </p:spTree>
    <p:extLst>
      <p:ext uri="{BB962C8B-B14F-4D97-AF65-F5344CB8AC3E}">
        <p14:creationId xmlns:p14="http://schemas.microsoft.com/office/powerpoint/2010/main" val="3833977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2395678" y="2248384"/>
            <a:ext cx="7633742" cy="2694842"/>
          </a:xfrm>
        </p:spPr>
        <p:txBody>
          <a:bodyPr>
            <a:normAutofit fontScale="92500" lnSpcReduction="10000"/>
          </a:bodyPr>
          <a:lstStyle/>
          <a:p>
            <a:r>
              <a:rPr lang="en-US" sz="2800" dirty="0"/>
              <a:t>What have you learned today that you want to share with others in your department?</a:t>
            </a:r>
          </a:p>
          <a:p>
            <a:pPr marL="0" indent="0">
              <a:buNone/>
            </a:pPr>
            <a:endParaRPr lang="en-US" sz="2800" dirty="0"/>
          </a:p>
          <a:p>
            <a:r>
              <a:rPr lang="en-US" sz="2800" dirty="0"/>
              <a:t>Write down 1-3 you can do </a:t>
            </a:r>
            <a:r>
              <a:rPr lang="en-US" sz="2800" b="1" dirty="0"/>
              <a:t>this semester </a:t>
            </a:r>
            <a:r>
              <a:rPr lang="en-US" sz="2800" dirty="0"/>
              <a:t>to keep your assessment momentum going?</a:t>
            </a:r>
          </a:p>
        </p:txBody>
      </p:sp>
    </p:spTree>
    <p:extLst>
      <p:ext uri="{BB962C8B-B14F-4D97-AF65-F5344CB8AC3E}">
        <p14:creationId xmlns:p14="http://schemas.microsoft.com/office/powerpoint/2010/main" val="4250268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Articulating Graduate Learning Outcomes</a:t>
            </a:r>
            <a:endParaRPr lang="en-US" dirty="0"/>
          </a:p>
        </p:txBody>
      </p:sp>
    </p:spTree>
    <p:extLst>
      <p:ext uri="{BB962C8B-B14F-4D97-AF65-F5344CB8AC3E}">
        <p14:creationId xmlns:p14="http://schemas.microsoft.com/office/powerpoint/2010/main" val="332342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90" y="613442"/>
            <a:ext cx="7687455" cy="1113758"/>
          </a:xfrm>
        </p:spPr>
        <p:txBody>
          <a:bodyPr/>
          <a:lstStyle/>
          <a:p>
            <a:r>
              <a:rPr lang="en-US" dirty="0" smtClean="0"/>
              <a:t>Differentiating Undergraduate and Graduate Expectations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80582" y="122051"/>
            <a:ext cx="3186545" cy="2048493"/>
          </a:xfrm>
        </p:spPr>
      </p:pic>
      <p:sp>
        <p:nvSpPr>
          <p:cNvPr id="7" name="Content Placeholder 6"/>
          <p:cNvSpPr>
            <a:spLocks noGrp="1"/>
          </p:cNvSpPr>
          <p:nvPr>
            <p:ph sz="half" idx="2"/>
          </p:nvPr>
        </p:nvSpPr>
        <p:spPr>
          <a:xfrm>
            <a:off x="480291" y="2350653"/>
            <a:ext cx="11129818" cy="4401129"/>
          </a:xfrm>
        </p:spPr>
        <p:txBody>
          <a:bodyPr anchor="t">
            <a:normAutofit fontScale="92500" lnSpcReduction="20000"/>
          </a:bodyPr>
          <a:lstStyle/>
          <a:p>
            <a:r>
              <a:rPr lang="en-US" sz="2400" dirty="0" smtClean="0"/>
              <a:t>See Chancellor’s Office Definitions of Graduate Instruction in the CSU.</a:t>
            </a:r>
          </a:p>
          <a:p>
            <a:r>
              <a:rPr lang="en-US" sz="2200" dirty="0"/>
              <a:t>The graduate course deals with more complex ideas, materials, techniques or </a:t>
            </a:r>
            <a:r>
              <a:rPr lang="en-US" sz="2200" dirty="0" smtClean="0"/>
              <a:t>problems than </a:t>
            </a:r>
            <a:r>
              <a:rPr lang="en-US" sz="2200" dirty="0"/>
              <a:t>the undergraduate course, and demands searching and exhaustive analysis.</a:t>
            </a:r>
          </a:p>
          <a:p>
            <a:r>
              <a:rPr lang="en-US" sz="2200" dirty="0" smtClean="0"/>
              <a:t>The </a:t>
            </a:r>
            <a:r>
              <a:rPr lang="en-US" sz="2200" dirty="0"/>
              <a:t>graduate course requires:</a:t>
            </a:r>
          </a:p>
          <a:p>
            <a:pPr lvl="1"/>
            <a:r>
              <a:rPr lang="en-US" sz="1900" dirty="0" smtClean="0"/>
              <a:t>The </a:t>
            </a:r>
            <a:r>
              <a:rPr lang="en-US" sz="1900" dirty="0"/>
              <a:t>identification and investigation of theory or principle.</a:t>
            </a:r>
          </a:p>
          <a:p>
            <a:pPr lvl="1"/>
            <a:r>
              <a:rPr lang="en-US" sz="1900" dirty="0" smtClean="0"/>
              <a:t>The </a:t>
            </a:r>
            <a:r>
              <a:rPr lang="en-US" sz="1900" dirty="0"/>
              <a:t>application of theory to new ideas, problems, and materials.</a:t>
            </a:r>
          </a:p>
          <a:p>
            <a:pPr lvl="1"/>
            <a:r>
              <a:rPr lang="en-US" sz="1900" dirty="0" smtClean="0"/>
              <a:t>Extensive </a:t>
            </a:r>
            <a:r>
              <a:rPr lang="en-US" sz="1900" dirty="0"/>
              <a:t>use of bibliographic and other resource materials with emphasis </a:t>
            </a:r>
            <a:r>
              <a:rPr lang="en-US" sz="1900" dirty="0" smtClean="0"/>
              <a:t>on primary </a:t>
            </a:r>
            <a:r>
              <a:rPr lang="en-US" sz="1900" dirty="0"/>
              <a:t>sources of data.</a:t>
            </a:r>
          </a:p>
          <a:p>
            <a:pPr lvl="1"/>
            <a:r>
              <a:rPr lang="en-US" sz="1900" dirty="0" smtClean="0"/>
              <a:t>Demonstration </a:t>
            </a:r>
            <a:r>
              <a:rPr lang="en-US" sz="1900" dirty="0"/>
              <a:t>of competence in the scholarly presentation of the results </a:t>
            </a:r>
            <a:r>
              <a:rPr lang="en-US" sz="1900" dirty="0" smtClean="0"/>
              <a:t>of independent </a:t>
            </a:r>
            <a:r>
              <a:rPr lang="en-US" sz="1900" dirty="0"/>
              <a:t>study.</a:t>
            </a:r>
          </a:p>
          <a:p>
            <a:r>
              <a:rPr lang="en-US" sz="2200" dirty="0" smtClean="0"/>
              <a:t>Satisfactory </a:t>
            </a:r>
            <a:r>
              <a:rPr lang="en-US" sz="2200" dirty="0"/>
              <a:t>completion of a graduate course requires more creative thinking than </a:t>
            </a:r>
            <a:r>
              <a:rPr lang="en-US" sz="2200" dirty="0" smtClean="0"/>
              <a:t>an upper </a:t>
            </a:r>
            <a:r>
              <a:rPr lang="en-US" sz="2200" dirty="0"/>
              <a:t>division course.</a:t>
            </a:r>
            <a:endParaRPr lang="en-US" sz="3000" dirty="0"/>
          </a:p>
        </p:txBody>
      </p:sp>
    </p:spTree>
    <p:extLst>
      <p:ext uri="{BB962C8B-B14F-4D97-AF65-F5344CB8AC3E}">
        <p14:creationId xmlns:p14="http://schemas.microsoft.com/office/powerpoint/2010/main" val="1101025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529159" y="73888"/>
            <a:ext cx="10991247" cy="6721658"/>
          </a:xfrm>
          <a:prstGeom prst="rect">
            <a:avLst/>
          </a:prstGeom>
        </p:spPr>
      </p:pic>
      <p:sp>
        <p:nvSpPr>
          <p:cNvPr id="2" name="TextBox 1"/>
          <p:cNvSpPr txBox="1"/>
          <p:nvPr/>
        </p:nvSpPr>
        <p:spPr>
          <a:xfrm>
            <a:off x="1145309" y="424873"/>
            <a:ext cx="2299855" cy="954107"/>
          </a:xfrm>
          <a:prstGeom prst="rect">
            <a:avLst/>
          </a:prstGeom>
          <a:noFill/>
        </p:spPr>
        <p:txBody>
          <a:bodyPr wrap="square" rtlCol="0">
            <a:spAutoFit/>
          </a:bodyPr>
          <a:lstStyle/>
          <a:p>
            <a:r>
              <a:rPr lang="en-US" sz="2800" b="1" dirty="0" smtClean="0">
                <a:solidFill>
                  <a:schemeClr val="bg1"/>
                </a:solidFill>
              </a:rPr>
              <a:t>Bloom’s Taxonomy</a:t>
            </a:r>
            <a:endParaRPr lang="en-US" sz="2800" b="1" dirty="0">
              <a:solidFill>
                <a:schemeClr val="bg1"/>
              </a:solidFill>
            </a:endParaRPr>
          </a:p>
        </p:txBody>
      </p:sp>
    </p:spTree>
    <p:extLst>
      <p:ext uri="{BB962C8B-B14F-4D97-AF65-F5344CB8AC3E}">
        <p14:creationId xmlns:p14="http://schemas.microsoft.com/office/powerpoint/2010/main" val="40531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84" y="170098"/>
            <a:ext cx="12090400" cy="596519"/>
          </a:xfrm>
        </p:spPr>
        <p:txBody>
          <a:bodyPr/>
          <a:lstStyle/>
          <a:p>
            <a:pPr algn="ctr"/>
            <a:r>
              <a:rPr lang="en-US" sz="2400" dirty="0" smtClean="0"/>
              <a:t>Graduate Learning Outcomes Proposed by Cal State LA Graduate Subcommittee (tentative, not approved by Senate)</a:t>
            </a:r>
            <a:endParaRPr lang="en-US" sz="2400" dirty="0"/>
          </a:p>
        </p:txBody>
      </p:sp>
      <p:sp>
        <p:nvSpPr>
          <p:cNvPr id="4" name="Content Placeholder 3"/>
          <p:cNvSpPr>
            <a:spLocks noGrp="1"/>
          </p:cNvSpPr>
          <p:nvPr>
            <p:ph idx="1"/>
          </p:nvPr>
        </p:nvSpPr>
        <p:spPr>
          <a:xfrm>
            <a:off x="0" y="803566"/>
            <a:ext cx="12192000" cy="6054434"/>
          </a:xfrm>
          <a:solidFill>
            <a:srgbClr val="745D54"/>
          </a:solidFill>
        </p:spPr>
        <p:txBody>
          <a:bodyPr>
            <a:noAutofit/>
          </a:bodyPr>
          <a:lstStyle/>
          <a:p>
            <a:pPr>
              <a:lnSpc>
                <a:spcPct val="110000"/>
              </a:lnSpc>
              <a:spcBef>
                <a:spcPts val="0"/>
              </a:spcBef>
              <a:spcAft>
                <a:spcPts val="0"/>
              </a:spcAft>
            </a:pPr>
            <a:r>
              <a:rPr lang="en-US" sz="2000" b="1" dirty="0">
                <a:latin typeface="+mj-lt"/>
              </a:rPr>
              <a:t>Specialized </a:t>
            </a:r>
            <a:r>
              <a:rPr lang="en-US" sz="2000" b="1" dirty="0" smtClean="0">
                <a:latin typeface="+mj-lt"/>
              </a:rPr>
              <a:t>Knowledge</a:t>
            </a:r>
            <a:r>
              <a:rPr lang="en-US" sz="2000" b="1" dirty="0"/>
              <a:t> </a:t>
            </a:r>
            <a:endParaRPr lang="en-US" sz="2000" b="1" dirty="0" smtClean="0"/>
          </a:p>
          <a:p>
            <a:pPr lvl="1">
              <a:lnSpc>
                <a:spcPct val="110000"/>
              </a:lnSpc>
              <a:spcBef>
                <a:spcPts val="0"/>
              </a:spcBef>
              <a:spcAft>
                <a:spcPts val="0"/>
              </a:spcAft>
            </a:pPr>
            <a:r>
              <a:rPr lang="en-US" sz="1800" dirty="0" smtClean="0"/>
              <a:t>Articulates the major theories, research methods, and approaches to inquiry and schools of practice in the field of study; evaluates their sources and illustrates their applications through projects, papers, exhibits, or performances.</a:t>
            </a:r>
          </a:p>
          <a:p>
            <a:pPr>
              <a:lnSpc>
                <a:spcPct val="110000"/>
              </a:lnSpc>
              <a:spcBef>
                <a:spcPts val="0"/>
              </a:spcBef>
              <a:spcAft>
                <a:spcPts val="0"/>
              </a:spcAft>
            </a:pPr>
            <a:r>
              <a:rPr lang="en-US" b="1" cap="small" dirty="0"/>
              <a:t> </a:t>
            </a:r>
            <a:r>
              <a:rPr lang="en-US" sz="2000" b="1" dirty="0" smtClean="0">
                <a:latin typeface="+mj-lt"/>
              </a:rPr>
              <a:t>Broad</a:t>
            </a:r>
            <a:r>
              <a:rPr lang="en-US" sz="2000" b="1" dirty="0">
                <a:latin typeface="+mj-lt"/>
              </a:rPr>
              <a:t>, Integrative </a:t>
            </a:r>
            <a:r>
              <a:rPr lang="en-US" sz="2000" b="1" dirty="0" smtClean="0">
                <a:latin typeface="+mj-lt"/>
              </a:rPr>
              <a:t>Knowledge</a:t>
            </a:r>
            <a:r>
              <a:rPr lang="en-US" sz="2000" dirty="0">
                <a:latin typeface="+mj-lt"/>
              </a:rPr>
              <a:t> </a:t>
            </a:r>
            <a:endParaRPr lang="en-US" sz="2000" dirty="0" smtClean="0">
              <a:latin typeface="+mj-lt"/>
            </a:endParaRPr>
          </a:p>
          <a:p>
            <a:pPr lvl="1">
              <a:lnSpc>
                <a:spcPct val="110000"/>
              </a:lnSpc>
              <a:spcBef>
                <a:spcPts val="0"/>
              </a:spcBef>
              <a:spcAft>
                <a:spcPts val="0"/>
              </a:spcAft>
            </a:pPr>
            <a:r>
              <a:rPr lang="en-US" dirty="0" smtClean="0"/>
              <a:t>Investigates </a:t>
            </a:r>
            <a:r>
              <a:rPr lang="en-US" dirty="0"/>
              <a:t>how the field of study has developed in relation to other major domains of inquiry and practice; and assesses the implications of the resulting advantages, challenges, and trends in a social or global context.</a:t>
            </a:r>
          </a:p>
          <a:p>
            <a:pPr>
              <a:lnSpc>
                <a:spcPct val="110000"/>
              </a:lnSpc>
              <a:spcBef>
                <a:spcPts val="0"/>
              </a:spcBef>
              <a:spcAft>
                <a:spcPts val="0"/>
              </a:spcAft>
            </a:pPr>
            <a:r>
              <a:rPr lang="en-US" b="1" dirty="0"/>
              <a:t> </a:t>
            </a:r>
            <a:r>
              <a:rPr lang="en-US" sz="2000" b="1" dirty="0" smtClean="0">
                <a:latin typeface="+mj-lt"/>
              </a:rPr>
              <a:t>Intellectual </a:t>
            </a:r>
            <a:r>
              <a:rPr lang="en-US" sz="2000" b="1" dirty="0">
                <a:latin typeface="+mj-lt"/>
              </a:rPr>
              <a:t>Skills: </a:t>
            </a:r>
            <a:endParaRPr lang="en-US" sz="2000" b="1" dirty="0" smtClean="0">
              <a:latin typeface="+mj-lt"/>
            </a:endParaRPr>
          </a:p>
          <a:p>
            <a:pPr lvl="1">
              <a:lnSpc>
                <a:spcPct val="110000"/>
              </a:lnSpc>
              <a:spcBef>
                <a:spcPts val="0"/>
              </a:spcBef>
              <a:spcAft>
                <a:spcPts val="0"/>
              </a:spcAft>
            </a:pPr>
            <a:r>
              <a:rPr lang="en-US" dirty="0" smtClean="0"/>
              <a:t>Critiques </a:t>
            </a:r>
            <a:r>
              <a:rPr lang="en-US" dirty="0"/>
              <a:t>and synthesizes the assumptions, conventions, and diverse perspectives appropriate to the field of </a:t>
            </a:r>
            <a:r>
              <a:rPr lang="en-US" dirty="0" smtClean="0"/>
              <a:t>study. </a:t>
            </a:r>
            <a:r>
              <a:rPr lang="en-US" dirty="0"/>
              <a:t>(Analytical Inquiry) </a:t>
            </a:r>
            <a:endParaRPr lang="en-US" dirty="0" smtClean="0"/>
          </a:p>
          <a:p>
            <a:pPr lvl="1">
              <a:lnSpc>
                <a:spcPct val="110000"/>
              </a:lnSpc>
              <a:spcBef>
                <a:spcPts val="0"/>
              </a:spcBef>
              <a:spcAft>
                <a:spcPts val="0"/>
              </a:spcAft>
            </a:pPr>
            <a:r>
              <a:rPr lang="en-US" dirty="0" smtClean="0"/>
              <a:t>Frames </a:t>
            </a:r>
            <a:r>
              <a:rPr lang="en-US" dirty="0"/>
              <a:t>and examines a controversy or problem via research, project, paper, or performance in the field of study</a:t>
            </a:r>
            <a:r>
              <a:rPr lang="en-US" dirty="0" smtClean="0"/>
              <a:t>. </a:t>
            </a:r>
            <a:r>
              <a:rPr lang="en-US" dirty="0"/>
              <a:t>(Analytical Inquiry) </a:t>
            </a:r>
          </a:p>
          <a:p>
            <a:pPr lvl="1">
              <a:lnSpc>
                <a:spcPct val="110000"/>
              </a:lnSpc>
              <a:spcBef>
                <a:spcPts val="0"/>
              </a:spcBef>
              <a:spcAft>
                <a:spcPts val="0"/>
              </a:spcAft>
            </a:pPr>
            <a:r>
              <a:rPr lang="en-US" dirty="0" smtClean="0"/>
              <a:t>Applies</a:t>
            </a:r>
            <a:r>
              <a:rPr lang="en-US" dirty="0"/>
              <a:t>, articulates, and challenges traditions, assumptions, or prevailing practices in the field of study using ethical reasoning in the discipline</a:t>
            </a:r>
            <a:r>
              <a:rPr lang="en-US" dirty="0" smtClean="0"/>
              <a:t>. </a:t>
            </a:r>
            <a:r>
              <a:rPr lang="en-US" dirty="0"/>
              <a:t> (Ethical Reasoning</a:t>
            </a:r>
            <a:r>
              <a:rPr lang="en-US" dirty="0" smtClean="0"/>
              <a:t>)</a:t>
            </a:r>
            <a:endParaRPr lang="en-US" dirty="0"/>
          </a:p>
          <a:p>
            <a:pPr lvl="1">
              <a:lnSpc>
                <a:spcPct val="110000"/>
              </a:lnSpc>
              <a:spcBef>
                <a:spcPts val="0"/>
              </a:spcBef>
              <a:spcAft>
                <a:spcPts val="0"/>
              </a:spcAft>
            </a:pPr>
            <a:r>
              <a:rPr lang="en-US" dirty="0"/>
              <a:t>Critically examines the power and limitations of quantitative evidence in the evaluation, construction, and communication of arguments, in their field of </a:t>
            </a:r>
            <a:r>
              <a:rPr lang="en-US" dirty="0" smtClean="0"/>
              <a:t>study.  (Quantitative Fluency)</a:t>
            </a:r>
            <a:endParaRPr lang="en-US" dirty="0"/>
          </a:p>
          <a:p>
            <a:pPr lvl="1">
              <a:lnSpc>
                <a:spcPct val="110000"/>
              </a:lnSpc>
              <a:spcBef>
                <a:spcPts val="0"/>
              </a:spcBef>
              <a:spcAft>
                <a:spcPts val="0"/>
              </a:spcAft>
            </a:pPr>
            <a:r>
              <a:rPr lang="en-US" dirty="0" smtClean="0"/>
              <a:t>Demonstrates </a:t>
            </a:r>
            <a:r>
              <a:rPr lang="en-US" dirty="0"/>
              <a:t>communicative fluency and information literacy </a:t>
            </a:r>
            <a:r>
              <a:rPr lang="en-US" dirty="0" smtClean="0"/>
              <a:t>appropriate to their field of study through skillful translation across multiple expressive modes, such as oral, written, or digital forms of communication. (Quantitative Fluency)</a:t>
            </a:r>
            <a:endParaRPr lang="en-US" dirty="0"/>
          </a:p>
          <a:p>
            <a:pPr>
              <a:lnSpc>
                <a:spcPct val="110000"/>
              </a:lnSpc>
              <a:spcBef>
                <a:spcPts val="0"/>
              </a:spcBef>
              <a:spcAft>
                <a:spcPts val="0"/>
              </a:spcAft>
            </a:pPr>
            <a:r>
              <a:rPr lang="en-US" dirty="0"/>
              <a:t> </a:t>
            </a:r>
            <a:r>
              <a:rPr lang="en-US" sz="2000" b="1" dirty="0" smtClean="0">
                <a:latin typeface="+mj-lt"/>
              </a:rPr>
              <a:t>Civic and Global Learning </a:t>
            </a:r>
          </a:p>
          <a:p>
            <a:pPr lvl="1">
              <a:lnSpc>
                <a:spcPct val="110000"/>
              </a:lnSpc>
              <a:spcBef>
                <a:spcPts val="0"/>
              </a:spcBef>
              <a:spcAft>
                <a:spcPts val="0"/>
              </a:spcAft>
            </a:pPr>
            <a:r>
              <a:rPr lang="en-US" dirty="0" smtClean="0"/>
              <a:t>Articulates </a:t>
            </a:r>
            <a:r>
              <a:rPr lang="en-US" dirty="0"/>
              <a:t>or demonstrates how advancing knowledge in their field of study contributes to the public good.</a:t>
            </a:r>
          </a:p>
        </p:txBody>
      </p:sp>
    </p:spTree>
    <p:extLst>
      <p:ext uri="{BB962C8B-B14F-4D97-AF65-F5344CB8AC3E}">
        <p14:creationId xmlns:p14="http://schemas.microsoft.com/office/powerpoint/2010/main" val="272871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285" y="541656"/>
            <a:ext cx="9939470" cy="718326"/>
          </a:xfrm>
        </p:spPr>
        <p:txBody>
          <a:bodyPr>
            <a:normAutofit/>
          </a:bodyPr>
          <a:lstStyle/>
          <a:p>
            <a:r>
              <a:rPr lang="en-US" dirty="0" smtClean="0"/>
              <a:t>Degree Specification using the DQP</a:t>
            </a:r>
            <a:endParaRPr lang="en-US" dirty="0"/>
          </a:p>
        </p:txBody>
      </p:sp>
      <p:sp>
        <p:nvSpPr>
          <p:cNvPr id="3" name="Content Placeholder 2"/>
          <p:cNvSpPr>
            <a:spLocks noGrp="1"/>
          </p:cNvSpPr>
          <p:nvPr>
            <p:ph idx="1"/>
          </p:nvPr>
        </p:nvSpPr>
        <p:spPr>
          <a:xfrm>
            <a:off x="1450110" y="2223958"/>
            <a:ext cx="9412237" cy="4269206"/>
          </a:xfrm>
        </p:spPr>
        <p:txBody>
          <a:bodyPr>
            <a:normAutofit/>
          </a:bodyPr>
          <a:lstStyle/>
          <a:p>
            <a:r>
              <a:rPr lang="en-US" sz="2400" dirty="0">
                <a:solidFill>
                  <a:schemeClr val="tx1"/>
                </a:solidFill>
              </a:rPr>
              <a:t>The </a:t>
            </a:r>
            <a:r>
              <a:rPr lang="en-US" sz="2400" b="1" dirty="0">
                <a:solidFill>
                  <a:schemeClr val="tx1"/>
                </a:solidFill>
              </a:rPr>
              <a:t>Degree Qualifications Profile </a:t>
            </a:r>
            <a:r>
              <a:rPr lang="en-US" sz="2400" dirty="0">
                <a:solidFill>
                  <a:schemeClr val="tx1"/>
                </a:solidFill>
              </a:rPr>
              <a:t>(DQP) outlines a set of reference points for what students should know and be able to do upon completion of associate, bachelor’s and master’s degrees – in any field of study.</a:t>
            </a:r>
          </a:p>
          <a:p>
            <a:pPr lvl="1"/>
            <a:r>
              <a:rPr lang="en-US" sz="2000" dirty="0">
                <a:solidFill>
                  <a:schemeClr val="tx1"/>
                </a:solidFill>
              </a:rPr>
              <a:t>There are five broad categories of proficiencies which provide a profile of what degrees mean in terms of specific learning outcomes. </a:t>
            </a:r>
            <a:endParaRPr lang="en-US" sz="2000" dirty="0" smtClean="0">
              <a:solidFill>
                <a:schemeClr val="tx1"/>
              </a:solidFill>
            </a:endParaRPr>
          </a:p>
          <a:p>
            <a:pPr lvl="1"/>
            <a:r>
              <a:rPr lang="en-US" sz="2000" dirty="0" smtClean="0">
                <a:solidFill>
                  <a:schemeClr val="tx1"/>
                </a:solidFill>
              </a:rPr>
              <a:t>Through </a:t>
            </a:r>
            <a:r>
              <a:rPr lang="en-US" sz="2000" dirty="0">
                <a:solidFill>
                  <a:schemeClr val="tx1"/>
                </a:solidFill>
              </a:rPr>
              <a:t>focusing on broad areas of learning and the application of that learning, the DQP illustrates progressively challenging performance expectations for all students</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86663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4161</TotalTime>
  <Words>1905</Words>
  <Application>Microsoft Office PowerPoint</Application>
  <PresentationFormat>Widescreen</PresentationFormat>
  <Paragraphs>338</Paragraphs>
  <Slides>42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SimSun</vt:lpstr>
      <vt:lpstr>Arial</vt:lpstr>
      <vt:lpstr>Calibri</vt:lpstr>
      <vt:lpstr>Century Gothic</vt:lpstr>
      <vt:lpstr>DengXian</vt:lpstr>
      <vt:lpstr>Times New Roman</vt:lpstr>
      <vt:lpstr>Wingdings</vt:lpstr>
      <vt:lpstr>Wingdings 2</vt:lpstr>
      <vt:lpstr>Quotable</vt:lpstr>
      <vt:lpstr>Taking it to the Next Level: Measuring Graduate Learning Outcomes</vt:lpstr>
      <vt:lpstr>Workshop Learning Goals</vt:lpstr>
      <vt:lpstr>Why is assessment important?</vt:lpstr>
      <vt:lpstr>The Assessment Cycle</vt:lpstr>
      <vt:lpstr>Articulating Graduate Learning Outcomes</vt:lpstr>
      <vt:lpstr>Differentiating Undergraduate and Graduate Expectations</vt:lpstr>
      <vt:lpstr>PowerPoint Presentation</vt:lpstr>
      <vt:lpstr>Graduate Learning Outcomes Proposed by Cal State LA Graduate Subcommittee (tentative, not approved by Senate)</vt:lpstr>
      <vt:lpstr>Degree Specification using the DQP</vt:lpstr>
      <vt:lpstr>PowerPoint Presentation</vt:lpstr>
      <vt:lpstr>DQP cont.</vt:lpstr>
      <vt:lpstr>PowerPoint Presentation</vt:lpstr>
      <vt:lpstr>PowerPoint Presentation</vt:lpstr>
      <vt:lpstr>PowerPoint Presentation</vt:lpstr>
      <vt:lpstr>PowerPoint Presentation</vt:lpstr>
      <vt:lpstr>Using the DQP for Tuning</vt:lpstr>
      <vt:lpstr>Assessment Methods</vt:lpstr>
      <vt:lpstr>Indirect Methods of Assessment</vt:lpstr>
      <vt:lpstr>Direct Methods of Assessment</vt:lpstr>
      <vt:lpstr>Direct Methods of Assessment: Class-based</vt:lpstr>
      <vt:lpstr>Assessing the Culminating Experience</vt:lpstr>
      <vt:lpstr>Using Rubrics for Direct Assessment of Learning Outcomes</vt:lpstr>
      <vt:lpstr>Creating a Rubric</vt:lpstr>
      <vt:lpstr>Thesis Rubric Example 1</vt:lpstr>
      <vt:lpstr>Thesis Rubric Example 2</vt:lpstr>
      <vt:lpstr>Exercise #2: Assessing Graduate Outcomes in the Culminating Experience</vt:lpstr>
      <vt:lpstr>Assessment at Key Transition Points</vt:lpstr>
      <vt:lpstr> Formative vs. Summative Assessment</vt:lpstr>
      <vt:lpstr>Combining Formative and Summative Assessment in Graduate Programs</vt:lpstr>
      <vt:lpstr>Example- Assessment of Dispositions in CCOE’s Los Angeles Urban Teaching Residency Program (LAUTR)</vt:lpstr>
      <vt:lpstr>Dispositions Assessed with RT360</vt:lpstr>
      <vt:lpstr>Sampling of RT360 Items</vt:lpstr>
      <vt:lpstr>Sample Open-Ended Responses</vt:lpstr>
      <vt:lpstr>Curriculum Mapping</vt:lpstr>
      <vt:lpstr>Assessment across the Curriculum</vt:lpstr>
      <vt:lpstr>Gathering Evidence in Multiple Courses</vt:lpstr>
      <vt:lpstr>Assessment Resources</vt:lpstr>
      <vt:lpstr>Exercise #3: Assessing at Transition Points</vt:lpstr>
      <vt:lpstr>Comprehensive Assessment Plan </vt:lpstr>
      <vt:lpstr>Example: Engineering</vt:lpstr>
      <vt:lpstr>Closing the Loop: Strategies for Effective Use of Assessment Results</vt:lpstr>
      <vt:lpstr>Next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it to the Next Level: Measuring Graduate Learning Outcomes</dc:title>
  <dc:creator>Dennis, Jessica Michele</dc:creator>
  <cp:lastModifiedBy>Dennis, Jessica Michele</cp:lastModifiedBy>
  <cp:revision>47</cp:revision>
  <dcterms:created xsi:type="dcterms:W3CDTF">2018-03-11T04:33:39Z</dcterms:created>
  <dcterms:modified xsi:type="dcterms:W3CDTF">2018-04-08T01:36:36Z</dcterms:modified>
</cp:coreProperties>
</file>