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sldIdLst>
    <p:sldId id="260" r:id="rId5"/>
    <p:sldId id="287" r:id="rId6"/>
    <p:sldId id="292" r:id="rId7"/>
    <p:sldId id="266" r:id="rId8"/>
    <p:sldId id="299" r:id="rId9"/>
    <p:sldId id="293" r:id="rId10"/>
    <p:sldId id="294" r:id="rId11"/>
    <p:sldId id="295" r:id="rId12"/>
    <p:sldId id="297" r:id="rId13"/>
    <p:sldId id="296" r:id="rId14"/>
    <p:sldId id="298" r:id="rId15"/>
    <p:sldId id="290" r:id="rId16"/>
    <p:sldId id="301" r:id="rId17"/>
    <p:sldId id="288" r:id="rId18"/>
  </p:sldIdLst>
  <p:sldSz cx="18288000" cy="13716000"/>
  <p:notesSz cx="6858000" cy="9144000"/>
  <p:defaultTextStyle>
    <a:defPPr>
      <a:defRPr lang="en-US"/>
    </a:defPPr>
    <a:lvl1pPr marL="0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E46"/>
    <a:srgbClr val="FFF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701"/>
  </p:normalViewPr>
  <p:slideViewPr>
    <p:cSldViewPr snapToGrid="0" snapToObjects="1">
      <p:cViewPr varScale="1">
        <p:scale>
          <a:sx n="32" d="100"/>
          <a:sy n="32" d="100"/>
        </p:scale>
        <p:origin x="1344" y="56"/>
      </p:cViewPr>
      <p:guideLst>
        <p:guide orient="horz" pos="432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73E99-AA43-47B6-8DDF-6E0889FE1E00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764C5-1A59-47D8-A5F3-AEDC8028E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3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764C5-1A59-47D8-A5F3-AEDC8028EB1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2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260856"/>
            <a:ext cx="15544800" cy="29400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772400"/>
            <a:ext cx="128016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1C5C-3416-497D-ACFF-E5BA91560406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40E0-5ACD-47D7-BD3B-B329A4A3667A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549281"/>
            <a:ext cx="4114800" cy="117030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49281"/>
            <a:ext cx="12039600" cy="117030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CCFA-994C-46E3-9072-F9B8C198AFCC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80D0-20E9-4B11-A0AF-7A421747B10E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8813804"/>
            <a:ext cx="15544800" cy="2724149"/>
          </a:xfrm>
        </p:spPr>
        <p:txBody>
          <a:bodyPr anchor="t"/>
          <a:lstStyle>
            <a:lvl1pPr algn="l">
              <a:defRPr sz="802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5813427"/>
            <a:ext cx="15544800" cy="3000373"/>
          </a:xfrm>
        </p:spPr>
        <p:txBody>
          <a:bodyPr anchor="b"/>
          <a:lstStyle>
            <a:lvl1pPr marL="0" indent="0">
              <a:buNone/>
              <a:defRPr sz="3974">
                <a:solidFill>
                  <a:schemeClr val="tx1">
                    <a:tint val="75000"/>
                  </a:schemeClr>
                </a:solidFill>
              </a:defRPr>
            </a:lvl1pPr>
            <a:lvl2pPr marL="91432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648" indent="0">
              <a:buNone/>
              <a:defRPr sz="3225">
                <a:solidFill>
                  <a:schemeClr val="tx1">
                    <a:tint val="75000"/>
                  </a:schemeClr>
                </a:solidFill>
              </a:defRPr>
            </a:lvl3pPr>
            <a:lvl4pPr marL="2742971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4pPr>
            <a:lvl5pPr marL="3657295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5pPr>
            <a:lvl6pPr marL="4571619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6pPr>
            <a:lvl7pPr marL="5485943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7pPr>
            <a:lvl8pPr marL="6400267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8pPr>
            <a:lvl9pPr marL="7314591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79E6-7E2E-4E8E-BAE7-C85835839752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200404"/>
            <a:ext cx="8077200" cy="9051925"/>
          </a:xfrm>
        </p:spPr>
        <p:txBody>
          <a:bodyPr/>
          <a:lstStyle>
            <a:lvl1pPr>
              <a:defRPr sz="5624"/>
            </a:lvl1pPr>
            <a:lvl2pPr>
              <a:defRPr sz="4799"/>
            </a:lvl2pPr>
            <a:lvl3pPr>
              <a:defRPr sz="3974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3200404"/>
            <a:ext cx="8077200" cy="9051925"/>
          </a:xfrm>
        </p:spPr>
        <p:txBody>
          <a:bodyPr/>
          <a:lstStyle>
            <a:lvl1pPr>
              <a:defRPr sz="5624"/>
            </a:lvl1pPr>
            <a:lvl2pPr>
              <a:defRPr sz="4799"/>
            </a:lvl2pPr>
            <a:lvl3pPr>
              <a:defRPr sz="3974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DD1-547F-42C3-A7E4-B57E9CAED02B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070228"/>
            <a:ext cx="8080376" cy="1279525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324" indent="0">
              <a:buNone/>
              <a:defRPr sz="3974" b="1"/>
            </a:lvl2pPr>
            <a:lvl3pPr marL="1828648" indent="0">
              <a:buNone/>
              <a:defRPr sz="3600" b="1"/>
            </a:lvl3pPr>
            <a:lvl4pPr marL="2742971" indent="0">
              <a:buNone/>
              <a:defRPr sz="3225" b="1"/>
            </a:lvl4pPr>
            <a:lvl5pPr marL="3657295" indent="0">
              <a:buNone/>
              <a:defRPr sz="3225" b="1"/>
            </a:lvl5pPr>
            <a:lvl6pPr marL="4571619" indent="0">
              <a:buNone/>
              <a:defRPr sz="3225" b="1"/>
            </a:lvl6pPr>
            <a:lvl7pPr marL="5485943" indent="0">
              <a:buNone/>
              <a:defRPr sz="3225" b="1"/>
            </a:lvl7pPr>
            <a:lvl8pPr marL="6400267" indent="0">
              <a:buNone/>
              <a:defRPr sz="3225" b="1"/>
            </a:lvl8pPr>
            <a:lvl9pPr marL="7314591" indent="0">
              <a:buNone/>
              <a:defRPr sz="3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349749"/>
            <a:ext cx="8080376" cy="7902576"/>
          </a:xfrm>
        </p:spPr>
        <p:txBody>
          <a:bodyPr/>
          <a:lstStyle>
            <a:lvl1pPr>
              <a:defRPr sz="4799"/>
            </a:lvl1pPr>
            <a:lvl2pPr>
              <a:defRPr sz="3974"/>
            </a:lvl2pPr>
            <a:lvl3pPr>
              <a:defRPr sz="3600"/>
            </a:lvl3pPr>
            <a:lvl4pPr>
              <a:defRPr sz="3225"/>
            </a:lvl4pPr>
            <a:lvl5pPr>
              <a:defRPr sz="3225"/>
            </a:lvl5pPr>
            <a:lvl6pPr>
              <a:defRPr sz="3225"/>
            </a:lvl6pPr>
            <a:lvl7pPr>
              <a:defRPr sz="3225"/>
            </a:lvl7pPr>
            <a:lvl8pPr>
              <a:defRPr sz="3225"/>
            </a:lvl8pPr>
            <a:lvl9pPr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7" y="3070228"/>
            <a:ext cx="8083550" cy="1279525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324" indent="0">
              <a:buNone/>
              <a:defRPr sz="3974" b="1"/>
            </a:lvl2pPr>
            <a:lvl3pPr marL="1828648" indent="0">
              <a:buNone/>
              <a:defRPr sz="3600" b="1"/>
            </a:lvl3pPr>
            <a:lvl4pPr marL="2742971" indent="0">
              <a:buNone/>
              <a:defRPr sz="3225" b="1"/>
            </a:lvl4pPr>
            <a:lvl5pPr marL="3657295" indent="0">
              <a:buNone/>
              <a:defRPr sz="3225" b="1"/>
            </a:lvl5pPr>
            <a:lvl6pPr marL="4571619" indent="0">
              <a:buNone/>
              <a:defRPr sz="3225" b="1"/>
            </a:lvl6pPr>
            <a:lvl7pPr marL="5485943" indent="0">
              <a:buNone/>
              <a:defRPr sz="3225" b="1"/>
            </a:lvl7pPr>
            <a:lvl8pPr marL="6400267" indent="0">
              <a:buNone/>
              <a:defRPr sz="3225" b="1"/>
            </a:lvl8pPr>
            <a:lvl9pPr marL="7314591" indent="0">
              <a:buNone/>
              <a:defRPr sz="3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7" y="4349749"/>
            <a:ext cx="8083550" cy="7902576"/>
          </a:xfrm>
        </p:spPr>
        <p:txBody>
          <a:bodyPr/>
          <a:lstStyle>
            <a:lvl1pPr>
              <a:defRPr sz="4799"/>
            </a:lvl1pPr>
            <a:lvl2pPr>
              <a:defRPr sz="3974"/>
            </a:lvl2pPr>
            <a:lvl3pPr>
              <a:defRPr sz="3600"/>
            </a:lvl3pPr>
            <a:lvl4pPr>
              <a:defRPr sz="3225"/>
            </a:lvl4pPr>
            <a:lvl5pPr>
              <a:defRPr sz="3225"/>
            </a:lvl5pPr>
            <a:lvl6pPr>
              <a:defRPr sz="3225"/>
            </a:lvl6pPr>
            <a:lvl7pPr>
              <a:defRPr sz="3225"/>
            </a:lvl7pPr>
            <a:lvl8pPr>
              <a:defRPr sz="3225"/>
            </a:lvl8pPr>
            <a:lvl9pPr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42F-89D9-4228-B031-F661C185AEC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AFD6-8AB5-4258-B5A3-1796363EAEB6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433C-EFEA-4341-9D9C-2DE8A9A9C13F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7" y="546100"/>
            <a:ext cx="6016626" cy="2324101"/>
          </a:xfrm>
        </p:spPr>
        <p:txBody>
          <a:bodyPr anchor="b"/>
          <a:lstStyle>
            <a:lvl1pPr algn="l">
              <a:defRPr sz="39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546106"/>
            <a:ext cx="10223500" cy="11706227"/>
          </a:xfrm>
        </p:spPr>
        <p:txBody>
          <a:bodyPr/>
          <a:lstStyle>
            <a:lvl1pPr>
              <a:defRPr sz="6374"/>
            </a:lvl1pPr>
            <a:lvl2pPr>
              <a:defRPr sz="5624"/>
            </a:lvl2pPr>
            <a:lvl3pPr>
              <a:defRPr sz="4799"/>
            </a:lvl3pPr>
            <a:lvl4pPr>
              <a:defRPr sz="3974"/>
            </a:lvl4pPr>
            <a:lvl5pPr>
              <a:defRPr sz="3974"/>
            </a:lvl5pPr>
            <a:lvl6pPr>
              <a:defRPr sz="3974"/>
            </a:lvl6pPr>
            <a:lvl7pPr>
              <a:defRPr sz="3974"/>
            </a:lvl7pPr>
            <a:lvl8pPr>
              <a:defRPr sz="3974"/>
            </a:lvl8pPr>
            <a:lvl9pPr>
              <a:defRPr sz="39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7" y="2870207"/>
            <a:ext cx="6016626" cy="9382125"/>
          </a:xfrm>
        </p:spPr>
        <p:txBody>
          <a:bodyPr/>
          <a:lstStyle>
            <a:lvl1pPr marL="0" indent="0">
              <a:buNone/>
              <a:defRPr sz="2775"/>
            </a:lvl1pPr>
            <a:lvl2pPr marL="914324" indent="0">
              <a:buNone/>
              <a:defRPr sz="2400"/>
            </a:lvl2pPr>
            <a:lvl3pPr marL="1828648" indent="0">
              <a:buNone/>
              <a:defRPr sz="2025"/>
            </a:lvl3pPr>
            <a:lvl4pPr marL="2742971" indent="0">
              <a:buNone/>
              <a:defRPr sz="1800"/>
            </a:lvl4pPr>
            <a:lvl5pPr marL="3657295" indent="0">
              <a:buNone/>
              <a:defRPr sz="1800"/>
            </a:lvl5pPr>
            <a:lvl6pPr marL="4571619" indent="0">
              <a:buNone/>
              <a:defRPr sz="1800"/>
            </a:lvl6pPr>
            <a:lvl7pPr marL="5485943" indent="0">
              <a:buNone/>
              <a:defRPr sz="1800"/>
            </a:lvl7pPr>
            <a:lvl8pPr marL="6400267" indent="0">
              <a:buNone/>
              <a:defRPr sz="1800"/>
            </a:lvl8pPr>
            <a:lvl9pPr marL="7314591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B4FF-1F12-4E8B-9D9F-6478FBA9E6FF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9601204"/>
            <a:ext cx="10972800" cy="1133477"/>
          </a:xfrm>
        </p:spPr>
        <p:txBody>
          <a:bodyPr anchor="b"/>
          <a:lstStyle>
            <a:lvl1pPr algn="l">
              <a:defRPr sz="39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1225549"/>
            <a:ext cx="10972800" cy="8229600"/>
          </a:xfrm>
        </p:spPr>
        <p:txBody>
          <a:bodyPr/>
          <a:lstStyle>
            <a:lvl1pPr marL="0" indent="0">
              <a:buNone/>
              <a:defRPr sz="6374"/>
            </a:lvl1pPr>
            <a:lvl2pPr marL="914324" indent="0">
              <a:buNone/>
              <a:defRPr sz="5624"/>
            </a:lvl2pPr>
            <a:lvl3pPr marL="1828648" indent="0">
              <a:buNone/>
              <a:defRPr sz="4799"/>
            </a:lvl3pPr>
            <a:lvl4pPr marL="2742971" indent="0">
              <a:buNone/>
              <a:defRPr sz="3974"/>
            </a:lvl4pPr>
            <a:lvl5pPr marL="3657295" indent="0">
              <a:buNone/>
              <a:defRPr sz="3974"/>
            </a:lvl5pPr>
            <a:lvl6pPr marL="4571619" indent="0">
              <a:buNone/>
              <a:defRPr sz="3974"/>
            </a:lvl6pPr>
            <a:lvl7pPr marL="5485943" indent="0">
              <a:buNone/>
              <a:defRPr sz="3974"/>
            </a:lvl7pPr>
            <a:lvl8pPr marL="6400267" indent="0">
              <a:buNone/>
              <a:defRPr sz="3974"/>
            </a:lvl8pPr>
            <a:lvl9pPr marL="7314591" indent="0">
              <a:buNone/>
              <a:defRPr sz="397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10734680"/>
            <a:ext cx="10972800" cy="1609725"/>
          </a:xfrm>
        </p:spPr>
        <p:txBody>
          <a:bodyPr/>
          <a:lstStyle>
            <a:lvl1pPr marL="0" indent="0">
              <a:buNone/>
              <a:defRPr sz="2775"/>
            </a:lvl1pPr>
            <a:lvl2pPr marL="914324" indent="0">
              <a:buNone/>
              <a:defRPr sz="2400"/>
            </a:lvl2pPr>
            <a:lvl3pPr marL="1828648" indent="0">
              <a:buNone/>
              <a:defRPr sz="2025"/>
            </a:lvl3pPr>
            <a:lvl4pPr marL="2742971" indent="0">
              <a:buNone/>
              <a:defRPr sz="1800"/>
            </a:lvl4pPr>
            <a:lvl5pPr marL="3657295" indent="0">
              <a:buNone/>
              <a:defRPr sz="1800"/>
            </a:lvl5pPr>
            <a:lvl6pPr marL="4571619" indent="0">
              <a:buNone/>
              <a:defRPr sz="1800"/>
            </a:lvl6pPr>
            <a:lvl7pPr marL="5485943" indent="0">
              <a:buNone/>
              <a:defRPr sz="1800"/>
            </a:lvl7pPr>
            <a:lvl8pPr marL="6400267" indent="0">
              <a:buNone/>
              <a:defRPr sz="1800"/>
            </a:lvl8pPr>
            <a:lvl9pPr marL="7314591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DDC3-370D-4847-A13E-50BE97D244AB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49277"/>
            <a:ext cx="16459200" cy="228600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4"/>
            <a:ext cx="16459200" cy="9051925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1" y="12712705"/>
            <a:ext cx="4267200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ECD11-7141-431E-867D-B264799508C8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12712705"/>
            <a:ext cx="5791200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5"/>
            <a:ext cx="4267200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914324" rtl="0" eaLnBrk="1" latinLnBrk="0" hangingPunct="1">
        <a:spcBef>
          <a:spcPct val="0"/>
        </a:spcBef>
        <a:buNone/>
        <a:defRPr sz="8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43" indent="-685743" algn="l" defTabSz="914324" rtl="0" eaLnBrk="1" latinLnBrk="0" hangingPunct="1">
        <a:spcBef>
          <a:spcPct val="20000"/>
        </a:spcBef>
        <a:buFont typeface="Arial"/>
        <a:buChar char="•"/>
        <a:defRPr sz="6374" kern="1200">
          <a:solidFill>
            <a:schemeClr val="tx1"/>
          </a:solidFill>
          <a:latin typeface="+mn-lt"/>
          <a:ea typeface="+mn-ea"/>
          <a:cs typeface="+mn-cs"/>
        </a:defRPr>
      </a:lvl1pPr>
      <a:lvl2pPr marL="1485776" indent="-571452" algn="l" defTabSz="914324" rtl="0" eaLnBrk="1" latinLnBrk="0" hangingPunct="1">
        <a:spcBef>
          <a:spcPct val="20000"/>
        </a:spcBef>
        <a:buFont typeface="Arial"/>
        <a:buChar char="–"/>
        <a:defRPr sz="5624" kern="1200">
          <a:solidFill>
            <a:schemeClr val="tx1"/>
          </a:solidFill>
          <a:latin typeface="+mn-lt"/>
          <a:ea typeface="+mn-ea"/>
          <a:cs typeface="+mn-cs"/>
        </a:defRPr>
      </a:lvl2pPr>
      <a:lvl3pPr marL="2285809" indent="-457162" algn="l" defTabSz="914324" rtl="0" eaLnBrk="1" latinLnBrk="0" hangingPunct="1">
        <a:spcBef>
          <a:spcPct val="20000"/>
        </a:spcBef>
        <a:buFont typeface="Arial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3pPr>
      <a:lvl4pPr marL="3200133" indent="-457162" algn="l" defTabSz="914324" rtl="0" eaLnBrk="1" latinLnBrk="0" hangingPunct="1">
        <a:spcBef>
          <a:spcPct val="20000"/>
        </a:spcBef>
        <a:buFont typeface="Arial"/>
        <a:buChar char="–"/>
        <a:defRPr sz="3974" kern="1200">
          <a:solidFill>
            <a:schemeClr val="tx1"/>
          </a:solidFill>
          <a:latin typeface="+mn-lt"/>
          <a:ea typeface="+mn-ea"/>
          <a:cs typeface="+mn-cs"/>
        </a:defRPr>
      </a:lvl4pPr>
      <a:lvl5pPr marL="4114457" indent="-457162" algn="l" defTabSz="914324" rtl="0" eaLnBrk="1" latinLnBrk="0" hangingPunct="1">
        <a:spcBef>
          <a:spcPct val="20000"/>
        </a:spcBef>
        <a:buFont typeface="Arial"/>
        <a:buChar char="»"/>
        <a:defRPr sz="3974" kern="1200">
          <a:solidFill>
            <a:schemeClr val="tx1"/>
          </a:solidFill>
          <a:latin typeface="+mn-lt"/>
          <a:ea typeface="+mn-ea"/>
          <a:cs typeface="+mn-cs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Black BackPage NO1 16=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1" y="0"/>
            <a:ext cx="18313400" cy="13716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50801" y="4655213"/>
            <a:ext cx="18338801" cy="1130333"/>
          </a:xfrm>
          <a:prstGeom prst="rect">
            <a:avLst/>
          </a:prstGeom>
        </p:spPr>
        <p:txBody>
          <a:bodyPr vert="horz" lIns="182865" tIns="91433" rIns="182865" bIns="91433" rtlCol="0" anchor="ctr">
            <a:normAutofit lnSpcReduction="10000"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599" b="1" dirty="0">
              <a:solidFill>
                <a:schemeClr val="bg1"/>
              </a:solidFill>
              <a:latin typeface="FuturaBT Book"/>
              <a:cs typeface="FuturaBT Book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-50801" y="5942413"/>
            <a:ext cx="18338801" cy="837539"/>
          </a:xfrm>
          <a:prstGeom prst="rect">
            <a:avLst/>
          </a:prstGeom>
        </p:spPr>
        <p:txBody>
          <a:bodyPr vert="horz" lIns="182865" tIns="91433" rIns="182865" bIns="91433" rtlCol="0">
            <a:normAutofit/>
          </a:bodyPr>
          <a:lstStyle>
            <a:lvl1pPr marL="0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261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7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38522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7783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877044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96305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15566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534827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754088" indent="0" algn="ctr" defTabSz="1219261" rtl="0" eaLnBrk="1" latinLnBrk="0" hangingPunct="1">
              <a:spcBef>
                <a:spcPct val="20000"/>
              </a:spcBef>
              <a:buFont typeface="Arial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i="1" dirty="0">
              <a:solidFill>
                <a:srgbClr val="FFFFFF"/>
              </a:solidFill>
              <a:latin typeface="Tisa Offc"/>
              <a:cs typeface="Tisa Offc"/>
            </a:endParaRPr>
          </a:p>
          <a:p>
            <a:endParaRPr lang="en-US" sz="3000" i="1" dirty="0">
              <a:solidFill>
                <a:srgbClr val="FFFFFF"/>
              </a:solidFill>
              <a:latin typeface="Tisa Offc"/>
              <a:cs typeface="Tisa Off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7851B9-D1FC-3A4B-B269-846DB8EB1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939" y="11761736"/>
            <a:ext cx="4701721" cy="9005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307" y="1726335"/>
            <a:ext cx="13426583" cy="7215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599" y="9753600"/>
            <a:ext cx="1554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Income Tax Basics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7999" cy="137160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60275" y="2702659"/>
            <a:ext cx="17167449" cy="1735872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need to keep records of interest paid, charitable contributions made, or school books &amp; equipment purchased?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1126" y="1045559"/>
            <a:ext cx="17030097" cy="816481"/>
          </a:xfrm>
          <a:prstGeom prst="rect">
            <a:avLst/>
          </a:prstGeom>
        </p:spPr>
        <p:txBody>
          <a:bodyPr vert="horz" lIns="163096" tIns="81548" rIns="163096" bIns="81548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4499" b="1" dirty="0">
                <a:solidFill>
                  <a:schemeClr val="tx1"/>
                </a:solidFill>
                <a:latin typeface="Arial"/>
                <a:cs typeface="Arial"/>
              </a:rPr>
              <a:t>Income Tax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4AB53-D702-3346-A655-B644192F13B4}"/>
              </a:ext>
            </a:extLst>
          </p:cNvPr>
          <p:cNvSpPr txBox="1"/>
          <p:nvPr/>
        </p:nvSpPr>
        <p:spPr>
          <a:xfrm>
            <a:off x="0" y="13143795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 State LA  /  Department of Accounting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12" y="5387710"/>
            <a:ext cx="16697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u="sng" dirty="0" smtClean="0"/>
              <a:t>Interest Paid</a:t>
            </a:r>
            <a:r>
              <a:rPr lang="en-US" dirty="0" smtClean="0"/>
              <a:t> – generally, only mortgage interest is deductible (if you itemize) so no need to keep records for credit card interest, auto loan interest,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12" y="7858520"/>
            <a:ext cx="16697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Charitable Contributions</a:t>
            </a:r>
            <a:r>
              <a:rPr lang="en-US" dirty="0"/>
              <a:t> – </a:t>
            </a:r>
            <a:r>
              <a:rPr lang="en-US" dirty="0" smtClean="0"/>
              <a:t>only keep if you will itemize deductions (prior year Covid relief deduction of up </a:t>
            </a:r>
            <a:r>
              <a:rPr lang="en-US" dirty="0"/>
              <a:t>to $300 (single) or $600 (married</a:t>
            </a:r>
            <a:r>
              <a:rPr lang="en-US" dirty="0" smtClean="0"/>
              <a:t>) has ended)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12" y="10329330"/>
            <a:ext cx="16697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u="sng" dirty="0"/>
              <a:t>School Books, Equipment, and Supplies</a:t>
            </a:r>
            <a:r>
              <a:rPr lang="en-US" dirty="0"/>
              <a:t> – Yes! Education credits are available for </a:t>
            </a:r>
            <a:r>
              <a:rPr lang="en-US" dirty="0" smtClean="0"/>
              <a:t>you (even if you claim the standard deduction)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7999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751127" y="3503450"/>
            <a:ext cx="8654129" cy="4733616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Opportunity Credit:</a:t>
            </a: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Pursuing a degree or credential</a:t>
            </a: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 at least ½ time</a:t>
            </a: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first four years of higher educ.</a:t>
            </a: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have claimed the AOC for more than 4 years</a:t>
            </a:r>
          </a:p>
          <a:p>
            <a:pPr algn="l">
              <a:lnSpc>
                <a:spcPct val="110000"/>
              </a:lnSpc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Up to $2,500 credit!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1127" y="1363063"/>
            <a:ext cx="15544800" cy="865467"/>
          </a:xfrm>
          <a:prstGeom prst="rect">
            <a:avLst/>
          </a:prstGeom>
        </p:spPr>
        <p:txBody>
          <a:bodyPr vert="horz" lIns="163096" tIns="81548" rIns="163096" bIns="81548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4499" b="1" dirty="0">
                <a:solidFill>
                  <a:schemeClr val="tx1"/>
                </a:solidFill>
                <a:latin typeface="Arial"/>
                <a:cs typeface="Arial"/>
              </a:rPr>
              <a:t>Income Tax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4AB53-D702-3346-A655-B644192F13B4}"/>
              </a:ext>
            </a:extLst>
          </p:cNvPr>
          <p:cNvSpPr txBox="1"/>
          <p:nvPr/>
        </p:nvSpPr>
        <p:spPr>
          <a:xfrm>
            <a:off x="0" y="13143795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 State LA  /  Department of Accounting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14" y="2486787"/>
            <a:ext cx="7511143" cy="4206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343" y="7988971"/>
            <a:ext cx="10851013" cy="47978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352814" y="8409214"/>
            <a:ext cx="27105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Plus</a:t>
            </a:r>
            <a:r>
              <a:rPr lang="en-US" sz="3200" dirty="0" smtClean="0"/>
              <a:t>: Out of pocket amounts paid for books, supplies, etc.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9149442" y="8577943"/>
            <a:ext cx="805543" cy="500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239499" y="10471962"/>
            <a:ext cx="805543" cy="500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9" y="0"/>
            <a:ext cx="18287999" cy="137160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751126" y="2776424"/>
            <a:ext cx="16906783" cy="3631776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your income tax return being prepare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d?</a:t>
            </a:r>
          </a:p>
          <a:p>
            <a:pPr marL="571500" indent="-5715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 or family prepares it for me</a:t>
            </a:r>
          </a:p>
          <a:p>
            <a:pPr marL="571500" indent="-5715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tax preparer</a:t>
            </a:r>
          </a:p>
          <a:p>
            <a:pPr marL="571500" indent="-5715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it myself!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1126" y="1045559"/>
            <a:ext cx="16769431" cy="816481"/>
          </a:xfrm>
          <a:prstGeom prst="rect">
            <a:avLst/>
          </a:prstGeom>
        </p:spPr>
        <p:txBody>
          <a:bodyPr vert="horz" lIns="163096" tIns="81548" rIns="163096" bIns="81548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4499" b="1" dirty="0">
                <a:solidFill>
                  <a:schemeClr val="tx1"/>
                </a:solidFill>
                <a:latin typeface="Arial"/>
                <a:cs typeface="Arial"/>
              </a:rPr>
              <a:t>Income Tax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4AB53-D702-3346-A655-B644192F13B4}"/>
              </a:ext>
            </a:extLst>
          </p:cNvPr>
          <p:cNvSpPr txBox="1"/>
          <p:nvPr/>
        </p:nvSpPr>
        <p:spPr>
          <a:xfrm>
            <a:off x="0" y="13143795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 State LA  /  Department of Accounting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12</a:t>
            </a:fld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51126" y="6861628"/>
            <a:ext cx="16906783" cy="4376595"/>
          </a:xfrm>
          <a:prstGeom prst="rect">
            <a:avLst/>
          </a:prstGeom>
        </p:spPr>
        <p:txBody>
          <a:bodyPr vert="horz" wrap="square" lIns="243852" tIns="121926" rIns="243852" bIns="121926" rtlCol="0">
            <a:spAutoFit/>
          </a:bodyPr>
          <a:lstStyle>
            <a:lvl1pPr marL="0" indent="0" algn="ctr" defTabSz="914324" rtl="0" eaLnBrk="1" latinLnBrk="0" hangingPunct="1">
              <a:spcBef>
                <a:spcPct val="20000"/>
              </a:spcBef>
              <a:buFont typeface="Arial"/>
              <a:buNone/>
              <a:defRPr sz="637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24" indent="0" algn="ctr" defTabSz="914324" rtl="0" eaLnBrk="1" latinLnBrk="0" hangingPunct="1">
              <a:spcBef>
                <a:spcPct val="20000"/>
              </a:spcBef>
              <a:buFont typeface="Arial"/>
              <a:buNone/>
              <a:defRPr sz="56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648" indent="0" algn="ctr" defTabSz="914324" rtl="0" eaLnBrk="1" latinLnBrk="0" hangingPunct="1">
              <a:spcBef>
                <a:spcPct val="20000"/>
              </a:spcBef>
              <a:buFont typeface="Arial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971" indent="0" algn="ctr" defTabSz="914324" rtl="0" eaLnBrk="1" latinLnBrk="0" hangingPunct="1">
              <a:spcBef>
                <a:spcPct val="20000"/>
              </a:spcBef>
              <a:buFont typeface="Arial"/>
              <a:buNone/>
              <a:defRPr sz="397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7295" indent="0" algn="ctr" defTabSz="914324" rtl="0" eaLnBrk="1" latinLnBrk="0" hangingPunct="1">
              <a:spcBef>
                <a:spcPct val="20000"/>
              </a:spcBef>
              <a:buFont typeface="Arial"/>
              <a:buNone/>
              <a:defRPr sz="397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1619" indent="0" algn="ctr" defTabSz="914324" rtl="0" eaLnBrk="1" latinLnBrk="0" hangingPunct="1">
              <a:spcBef>
                <a:spcPct val="20000"/>
              </a:spcBef>
              <a:buFont typeface="Arial"/>
              <a:buNone/>
              <a:defRPr sz="397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943" indent="0" algn="ctr" defTabSz="914324" rtl="0" eaLnBrk="1" latinLnBrk="0" hangingPunct="1">
              <a:spcBef>
                <a:spcPct val="20000"/>
              </a:spcBef>
              <a:buFont typeface="Arial"/>
              <a:buNone/>
              <a:defRPr sz="397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400267" indent="0" algn="ctr" defTabSz="914324" rtl="0" eaLnBrk="1" latinLnBrk="0" hangingPunct="1">
              <a:spcBef>
                <a:spcPct val="20000"/>
              </a:spcBef>
              <a:buFont typeface="Arial"/>
              <a:buNone/>
              <a:defRPr sz="397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4591" indent="0" algn="ctr" defTabSz="914324" rtl="0" eaLnBrk="1" latinLnBrk="0" hangingPunct="1">
              <a:spcBef>
                <a:spcPct val="20000"/>
              </a:spcBef>
              <a:buFont typeface="Arial"/>
              <a:buNone/>
              <a:defRPr sz="397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4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charge of this!</a:t>
            </a:r>
            <a:endParaRPr lang="en-US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 or family prepares it for me – do it with them a few times, then do it yourself</a:t>
            </a:r>
          </a:p>
          <a:p>
            <a:pPr marL="571500" indent="-5715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tax preparer – check out ways to do it yourself</a:t>
            </a:r>
          </a:p>
          <a:p>
            <a:pPr marL="571500" indent="-5715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it myself! – good for you!</a:t>
            </a:r>
          </a:p>
        </p:txBody>
      </p:sp>
    </p:spTree>
    <p:extLst>
      <p:ext uri="{BB962C8B-B14F-4D97-AF65-F5344CB8AC3E}">
        <p14:creationId xmlns:p14="http://schemas.microsoft.com/office/powerpoint/2010/main" val="12136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7999" cy="137160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90608" y="1927469"/>
            <a:ext cx="16906783" cy="933281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Tax Preparation at Cal State Los Angeles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8275" y="830983"/>
            <a:ext cx="16769431" cy="816481"/>
          </a:xfrm>
          <a:prstGeom prst="rect">
            <a:avLst/>
          </a:prstGeom>
        </p:spPr>
        <p:txBody>
          <a:bodyPr vert="horz" lIns="163096" tIns="81548" rIns="163096" bIns="81548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4499" b="1" dirty="0">
                <a:solidFill>
                  <a:schemeClr val="tx1"/>
                </a:solidFill>
                <a:latin typeface="Arial"/>
                <a:cs typeface="Arial"/>
              </a:rPr>
              <a:t>Income Tax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4AB53-D702-3346-A655-B644192F13B4}"/>
              </a:ext>
            </a:extLst>
          </p:cNvPr>
          <p:cNvSpPr txBox="1"/>
          <p:nvPr/>
        </p:nvSpPr>
        <p:spPr>
          <a:xfrm>
            <a:off x="0" y="13143795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 State LA  /  Department of Accounting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8275" y="3051119"/>
            <a:ext cx="16883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https://www.calstatela.edu/programs/vita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27653" y="9140775"/>
            <a:ext cx="2754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Consider becoming a VITA volunteer!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244" y="3871741"/>
            <a:ext cx="5420481" cy="2124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654" y="6266003"/>
            <a:ext cx="10556346" cy="652808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58686" y="12217310"/>
            <a:ext cx="8186057" cy="7109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7999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751128" y="3303461"/>
            <a:ext cx="16946326" cy="7152739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</a:p>
          <a:p>
            <a:pPr algn="l">
              <a:lnSpc>
                <a:spcPct val="110000"/>
              </a:lnSpc>
            </a:pP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pPr>
              <a:lnSpc>
                <a:spcPct val="110000"/>
              </a:lnSpc>
            </a:pP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John Cooper</a:t>
            </a:r>
          </a:p>
          <a:p>
            <a:pPr>
              <a:lnSpc>
                <a:spcPct val="11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jcooper3@calstatela.edu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1126" y="1567490"/>
            <a:ext cx="16946327" cy="1527364"/>
          </a:xfrm>
          <a:prstGeom prst="rect">
            <a:avLst/>
          </a:prstGeom>
        </p:spPr>
        <p:txBody>
          <a:bodyPr vert="horz" lIns="163096" tIns="81548" rIns="163096" bIns="81548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4499" b="1" dirty="0">
                <a:solidFill>
                  <a:schemeClr val="tx1"/>
                </a:solidFill>
                <a:latin typeface="Arial"/>
                <a:cs typeface="Arial"/>
              </a:rPr>
              <a:t>Income Tax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4AB53-D702-3346-A655-B644192F13B4}"/>
              </a:ext>
            </a:extLst>
          </p:cNvPr>
          <p:cNvSpPr txBox="1"/>
          <p:nvPr/>
        </p:nvSpPr>
        <p:spPr>
          <a:xfrm>
            <a:off x="0" y="13143795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 State LA  /  Department of Accounting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7999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70836" y="2959047"/>
            <a:ext cx="16946327" cy="3778739"/>
          </a:xfrm>
        </p:spPr>
        <p:txBody>
          <a:bodyPr wrap="square">
            <a:spAutoFit/>
          </a:bodyPr>
          <a:lstStyle/>
          <a:p>
            <a:pPr marL="571500" indent="-5715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“Taxes are what we pay for a civilized society”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U.S. Supreme Court Justice Oliver Wendell Holmes, Jr.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</a:pP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Taxes are pervasive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Income tax      Sales Tax		Gas Tax        Alcohol Tax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&amp;   More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(highest in the nation!)           (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in the nation!)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($1.18/gallon!!)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1127" y="1567490"/>
            <a:ext cx="16866036" cy="825468"/>
          </a:xfrm>
          <a:prstGeom prst="rect">
            <a:avLst/>
          </a:prstGeom>
        </p:spPr>
        <p:txBody>
          <a:bodyPr vert="horz" lIns="163096" tIns="81548" rIns="163096" bIns="81548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4499" b="1" dirty="0" smtClean="0">
                <a:solidFill>
                  <a:schemeClr val="tx1"/>
                </a:solidFill>
                <a:latin typeface="Arial"/>
                <a:cs typeface="Arial"/>
              </a:rPr>
              <a:t>Income Tax Basics</a:t>
            </a:r>
            <a:endParaRPr lang="en-US" sz="4499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4AB53-D702-3346-A655-B644192F13B4}"/>
              </a:ext>
            </a:extLst>
          </p:cNvPr>
          <p:cNvSpPr txBox="1"/>
          <p:nvPr/>
        </p:nvSpPr>
        <p:spPr>
          <a:xfrm>
            <a:off x="0" y="13143795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 State LA  /  Department of Accounting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46" y="7642429"/>
            <a:ext cx="6543903" cy="43546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287999" cy="137160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3774" y="3411367"/>
            <a:ext cx="11444967" cy="933281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1126" y="1045559"/>
            <a:ext cx="17030097" cy="816481"/>
          </a:xfrm>
          <a:prstGeom prst="rect">
            <a:avLst/>
          </a:prstGeom>
        </p:spPr>
        <p:txBody>
          <a:bodyPr vert="horz" lIns="163096" tIns="81548" rIns="163096" bIns="81548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4499" b="1" dirty="0">
                <a:solidFill>
                  <a:schemeClr val="tx1"/>
                </a:solidFill>
                <a:latin typeface="Arial"/>
                <a:cs typeface="Arial"/>
              </a:rPr>
              <a:t>Income Tax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4AB53-D702-3346-A655-B644192F13B4}"/>
              </a:ext>
            </a:extLst>
          </p:cNvPr>
          <p:cNvSpPr txBox="1"/>
          <p:nvPr/>
        </p:nvSpPr>
        <p:spPr>
          <a:xfrm>
            <a:off x="0" y="13143795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 State LA  /  Department of Accounting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9818" y="4776031"/>
            <a:ext cx="147283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Income								$24,000</a:t>
            </a:r>
          </a:p>
          <a:p>
            <a:r>
              <a:rPr lang="en-US" dirty="0" smtClean="0"/>
              <a:t>Less: Standard Deduction				</a:t>
            </a:r>
            <a:r>
              <a:rPr lang="en-US" u="sng" dirty="0" smtClean="0"/>
              <a:t>( 12,550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Taxable Income					  	</a:t>
            </a:r>
            <a:r>
              <a:rPr lang="en-US" u="dbl" dirty="0" smtClean="0"/>
              <a:t>$11,450</a:t>
            </a:r>
          </a:p>
          <a:p>
            <a:endParaRPr lang="en-US" dirty="0" smtClean="0"/>
          </a:p>
          <a:p>
            <a:r>
              <a:rPr lang="en-US" dirty="0" smtClean="0"/>
              <a:t>Tax Liability							$  1,178	</a:t>
            </a:r>
          </a:p>
          <a:p>
            <a:r>
              <a:rPr lang="en-US" dirty="0" smtClean="0"/>
              <a:t>Payments You Made					 </a:t>
            </a:r>
            <a:r>
              <a:rPr lang="en-US" u="sng" dirty="0" smtClean="0"/>
              <a:t>   1,500</a:t>
            </a:r>
            <a:endParaRPr lang="en-US" dirty="0" smtClean="0"/>
          </a:p>
          <a:p>
            <a:r>
              <a:rPr lang="en-US" dirty="0" smtClean="0"/>
              <a:t>Tax Refund</a:t>
            </a:r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u="dbl" dirty="0" smtClean="0"/>
              <a:t>$     322</a:t>
            </a:r>
            <a:endParaRPr lang="en-US" u="db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287999" cy="137160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3774" y="3411367"/>
            <a:ext cx="11444967" cy="933281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feel about your income taxes?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1127" y="1045559"/>
            <a:ext cx="15544800" cy="816481"/>
          </a:xfrm>
          <a:prstGeom prst="rect">
            <a:avLst/>
          </a:prstGeom>
        </p:spPr>
        <p:txBody>
          <a:bodyPr vert="horz" lIns="163096" tIns="81548" rIns="163096" bIns="81548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4499" b="1" dirty="0">
                <a:solidFill>
                  <a:schemeClr val="tx1"/>
                </a:solidFill>
                <a:latin typeface="Arial"/>
                <a:cs typeface="Arial"/>
              </a:rPr>
              <a:t>Income Tax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4AB53-D702-3346-A655-B644192F13B4}"/>
              </a:ext>
            </a:extLst>
          </p:cNvPr>
          <p:cNvSpPr txBox="1"/>
          <p:nvPr/>
        </p:nvSpPr>
        <p:spPr>
          <a:xfrm>
            <a:off x="0" y="13143795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 State LA  /  Department of Accounting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67" y="2095471"/>
            <a:ext cx="6073057" cy="3565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687" y="5600700"/>
            <a:ext cx="429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But…. WHY?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4" y="8251760"/>
            <a:ext cx="4855220" cy="3230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5442" y="6495064"/>
            <a:ext cx="956854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Income taxes are not that difficult to prepare for most people – What you need to know:</a:t>
            </a:r>
          </a:p>
          <a:p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What amounts are taxable when received?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Do I need to keep records of interest paid, charitable contributions, school tuition &amp; books, etc.?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How can I prepare the tax forms? Where do I get them? Free software?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287999" cy="137160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3774" y="3411367"/>
            <a:ext cx="11444967" cy="933281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amounts are taxable when received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1126" y="1045559"/>
            <a:ext cx="17030097" cy="816481"/>
          </a:xfrm>
          <a:prstGeom prst="rect">
            <a:avLst/>
          </a:prstGeom>
        </p:spPr>
        <p:txBody>
          <a:bodyPr vert="horz" lIns="163096" tIns="81548" rIns="163096" bIns="81548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4499" b="1" dirty="0">
                <a:solidFill>
                  <a:schemeClr val="tx1"/>
                </a:solidFill>
                <a:latin typeface="Arial"/>
                <a:cs typeface="Arial"/>
              </a:rPr>
              <a:t>Income Tax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4AB53-D702-3346-A655-B644192F13B4}"/>
              </a:ext>
            </a:extLst>
          </p:cNvPr>
          <p:cNvSpPr txBox="1"/>
          <p:nvPr/>
        </p:nvSpPr>
        <p:spPr>
          <a:xfrm>
            <a:off x="0" y="13143795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 State LA  /  Department of Accounting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126" y="4776031"/>
            <a:ext cx="14728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u="sng" dirty="0" smtClean="0"/>
              <a:t>Wages</a:t>
            </a:r>
            <a:r>
              <a:rPr lang="en-US" dirty="0" smtClean="0"/>
              <a:t> – Form W-2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322" y="5753257"/>
            <a:ext cx="11057933" cy="69349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02686" y="6362088"/>
            <a:ext cx="957943" cy="631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019312" y="6366919"/>
            <a:ext cx="957943" cy="631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665026" y="11026004"/>
            <a:ext cx="957943" cy="631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287999" cy="137160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3774" y="3411367"/>
            <a:ext cx="11444967" cy="933281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amounts are taxable when received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1126" y="1045559"/>
            <a:ext cx="17030097" cy="816481"/>
          </a:xfrm>
          <a:prstGeom prst="rect">
            <a:avLst/>
          </a:prstGeom>
        </p:spPr>
        <p:txBody>
          <a:bodyPr vert="horz" lIns="163096" tIns="81548" rIns="163096" bIns="81548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4499" b="1" dirty="0">
                <a:solidFill>
                  <a:schemeClr val="tx1"/>
                </a:solidFill>
                <a:latin typeface="Arial"/>
                <a:cs typeface="Arial"/>
              </a:rPr>
              <a:t>Income Tax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4AB53-D702-3346-A655-B644192F13B4}"/>
              </a:ext>
            </a:extLst>
          </p:cNvPr>
          <p:cNvSpPr txBox="1"/>
          <p:nvPr/>
        </p:nvSpPr>
        <p:spPr>
          <a:xfrm>
            <a:off x="0" y="13143795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 State LA  /  Department of Accounting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126" y="4776031"/>
            <a:ext cx="14728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u="sng" dirty="0" smtClean="0"/>
              <a:t>Interest/Dividend Income </a:t>
            </a:r>
            <a:r>
              <a:rPr lang="en-US" dirty="0" smtClean="0"/>
              <a:t>– Form 1099 INT or DIV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105" y="5731876"/>
            <a:ext cx="10403744" cy="62940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159084" y="6176858"/>
            <a:ext cx="1510302" cy="82267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159084" y="7444518"/>
            <a:ext cx="1510302" cy="82267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9859826" y="9269854"/>
            <a:ext cx="1510302" cy="82267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287999" cy="137160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3774" y="3411367"/>
            <a:ext cx="11444967" cy="933281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amounts are taxable when received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1126" y="1045559"/>
            <a:ext cx="17030097" cy="816481"/>
          </a:xfrm>
          <a:prstGeom prst="rect">
            <a:avLst/>
          </a:prstGeom>
        </p:spPr>
        <p:txBody>
          <a:bodyPr vert="horz" lIns="163096" tIns="81548" rIns="163096" bIns="81548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4499" b="1" dirty="0">
                <a:solidFill>
                  <a:schemeClr val="tx1"/>
                </a:solidFill>
                <a:latin typeface="Arial"/>
                <a:cs typeface="Arial"/>
              </a:rPr>
              <a:t>Income Tax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4AB53-D702-3346-A655-B644192F13B4}"/>
              </a:ext>
            </a:extLst>
          </p:cNvPr>
          <p:cNvSpPr txBox="1"/>
          <p:nvPr/>
        </p:nvSpPr>
        <p:spPr>
          <a:xfrm>
            <a:off x="0" y="13143795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 State LA  /  Department of Accounting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126" y="4776031"/>
            <a:ext cx="14728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u="sng" dirty="0" smtClean="0"/>
              <a:t>Self Employment Income</a:t>
            </a:r>
            <a:r>
              <a:rPr lang="en-US" dirty="0" smtClean="0"/>
              <a:t> – Form 1099 NEC</a:t>
            </a:r>
            <a:endParaRPr lang="en-US" u="sng" dirty="0" smtClean="0"/>
          </a:p>
          <a:p>
            <a:pPr marL="1905061" lvl="1" indent="-685800">
              <a:buFont typeface="Arial" panose="020B0604020202020204" pitchFamily="34" charset="0"/>
              <a:buChar char="•"/>
            </a:pPr>
            <a:r>
              <a:rPr lang="en-US" dirty="0" smtClean="0"/>
              <a:t>Uber/Lift Driver</a:t>
            </a:r>
          </a:p>
          <a:p>
            <a:pPr marL="1905061" lvl="1" indent="-685800">
              <a:buFont typeface="Arial" panose="020B0604020202020204" pitchFamily="34" charset="0"/>
              <a:buChar char="•"/>
            </a:pPr>
            <a:r>
              <a:rPr lang="en-US" dirty="0" smtClean="0"/>
              <a:t>Delivery Services</a:t>
            </a:r>
          </a:p>
          <a:p>
            <a:pPr marL="1905061" lvl="1" indent="-685800">
              <a:buFont typeface="Arial" panose="020B0604020202020204" pitchFamily="34" charset="0"/>
              <a:buChar char="•"/>
            </a:pPr>
            <a:r>
              <a:rPr lang="en-US" dirty="0" smtClean="0"/>
              <a:t>Expenses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408" y="7141933"/>
            <a:ext cx="12407327" cy="53673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586857" y="9122229"/>
            <a:ext cx="130628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287999" cy="137160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3774" y="3411367"/>
            <a:ext cx="11444967" cy="933281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amounts are taxable when received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1126" y="1045559"/>
            <a:ext cx="17030097" cy="816481"/>
          </a:xfrm>
          <a:prstGeom prst="rect">
            <a:avLst/>
          </a:prstGeom>
        </p:spPr>
        <p:txBody>
          <a:bodyPr vert="horz" lIns="163096" tIns="81548" rIns="163096" bIns="81548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4499" b="1" dirty="0">
                <a:solidFill>
                  <a:schemeClr val="tx1"/>
                </a:solidFill>
                <a:latin typeface="Arial"/>
                <a:cs typeface="Arial"/>
              </a:rPr>
              <a:t>Income Tax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4AB53-D702-3346-A655-B644192F13B4}"/>
              </a:ext>
            </a:extLst>
          </p:cNvPr>
          <p:cNvSpPr txBox="1"/>
          <p:nvPr/>
        </p:nvSpPr>
        <p:spPr>
          <a:xfrm>
            <a:off x="0" y="13143795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 State LA  /  Department of Accounting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126" y="4776031"/>
            <a:ext cx="163612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u="sng" dirty="0" smtClean="0"/>
              <a:t>Cash Income with No Tax Form Received</a:t>
            </a:r>
          </a:p>
          <a:p>
            <a:pPr marL="1905061" lvl="1" indent="-685800">
              <a:buFont typeface="Arial" panose="020B0604020202020204" pitchFamily="34" charset="0"/>
              <a:buChar char="•"/>
            </a:pPr>
            <a:r>
              <a:rPr lang="en-US" dirty="0" smtClean="0"/>
              <a:t>Taxable! (no $600 floor)</a:t>
            </a: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u="sng" dirty="0" smtClean="0"/>
              <a:t>Not Taxable</a:t>
            </a:r>
            <a:endParaRPr lang="en-US" dirty="0" smtClean="0"/>
          </a:p>
          <a:p>
            <a:pPr marL="1905061" lvl="1" indent="-685800">
              <a:buFont typeface="Arial" panose="020B0604020202020204" pitchFamily="34" charset="0"/>
              <a:buChar char="•"/>
            </a:pPr>
            <a:r>
              <a:rPr lang="en-US" dirty="0" smtClean="0"/>
              <a:t>Gifts received</a:t>
            </a:r>
          </a:p>
          <a:p>
            <a:pPr marL="1905061" lvl="1" indent="-685800">
              <a:buFont typeface="Arial" panose="020B0604020202020204" pitchFamily="34" charset="0"/>
              <a:buChar char="•"/>
            </a:pPr>
            <a:r>
              <a:rPr lang="en-US" dirty="0" smtClean="0"/>
              <a:t>Inheritances</a:t>
            </a:r>
          </a:p>
          <a:p>
            <a:pPr marL="1905061" lvl="1" indent="-685800">
              <a:buFont typeface="Arial" panose="020B0604020202020204" pitchFamily="34" charset="0"/>
              <a:buChar char="•"/>
            </a:pPr>
            <a:r>
              <a:rPr lang="en-US" dirty="0" smtClean="0"/>
              <a:t>Amounts borrowed (Student Loans)</a:t>
            </a:r>
          </a:p>
          <a:p>
            <a:pPr marL="1905061" lvl="1" indent="-685800">
              <a:buFont typeface="Arial" panose="020B0604020202020204" pitchFamily="34" charset="0"/>
              <a:buChar char="•"/>
            </a:pPr>
            <a:r>
              <a:rPr lang="en-US" dirty="0" smtClean="0"/>
              <a:t>Scholarships (used for qualifying education expense)</a:t>
            </a:r>
          </a:p>
          <a:p>
            <a:pPr marL="1905061" lvl="1" indent="-685800">
              <a:buFont typeface="Arial" panose="020B0604020202020204" pitchFamily="34" charset="0"/>
              <a:buChar char="•"/>
            </a:pPr>
            <a:r>
              <a:rPr lang="en-US" dirty="0" smtClean="0"/>
              <a:t>Repayment received for loans made (Loan to Friend)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37160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2449" y="2538100"/>
            <a:ext cx="17167449" cy="1735872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need to keep records of interest paid, charitable contributions made, or school books &amp; equipment purchased?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1126" y="1045559"/>
            <a:ext cx="17030097" cy="816481"/>
          </a:xfrm>
          <a:prstGeom prst="rect">
            <a:avLst/>
          </a:prstGeom>
        </p:spPr>
        <p:txBody>
          <a:bodyPr vert="horz" lIns="163096" tIns="81548" rIns="163096" bIns="81548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4499" b="1" dirty="0">
                <a:solidFill>
                  <a:schemeClr val="tx1"/>
                </a:solidFill>
                <a:latin typeface="Arial"/>
                <a:cs typeface="Arial"/>
              </a:rPr>
              <a:t>Income Tax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4AB53-D702-3346-A655-B644192F13B4}"/>
              </a:ext>
            </a:extLst>
          </p:cNvPr>
          <p:cNvSpPr txBox="1"/>
          <p:nvPr/>
        </p:nvSpPr>
        <p:spPr>
          <a:xfrm>
            <a:off x="0" y="13143795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 State LA  /  Department of Accounting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995" y="4499105"/>
            <a:ext cx="1716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Standard Deduction</a:t>
            </a:r>
            <a:r>
              <a:rPr lang="en-US" dirty="0" smtClean="0"/>
              <a:t> vs. </a:t>
            </a:r>
            <a:r>
              <a:rPr lang="en-US" u="sng" dirty="0" smtClean="0"/>
              <a:t>Itemized Deduction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14405" y="5814439"/>
            <a:ext cx="16459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2017 Tax Act doubled the amount of the standard deduction which resulted in more than 85% of taxpayers not itemizing!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5" y="11923010"/>
            <a:ext cx="8703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Tax Simplification!!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131" y="7256900"/>
            <a:ext cx="6229393" cy="6088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26" y="7279200"/>
            <a:ext cx="8866403" cy="42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sharepoint/v3/field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2229</TotalTime>
  <Words>766</Words>
  <Application>Microsoft Office PowerPoint</Application>
  <PresentationFormat>Custom</PresentationFormat>
  <Paragraphs>120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FuturaBT Book</vt:lpstr>
      <vt:lpstr>Tisa Offc</vt:lpstr>
      <vt:lpstr>Office Theme</vt:lpstr>
      <vt:lpstr>     </vt:lpstr>
      <vt:lpstr>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Nkansa, Porschia (Faculty)</cp:lastModifiedBy>
  <cp:revision>233</cp:revision>
  <dcterms:created xsi:type="dcterms:W3CDTF">2010-04-12T23:12:02Z</dcterms:created>
  <dcterms:modified xsi:type="dcterms:W3CDTF">2023-02-27T23:21:14Z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