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5"/>
  </p:notesMasterIdLst>
  <p:handoutMasterIdLst>
    <p:handoutMasterId r:id="rId16"/>
  </p:handoutMasterIdLst>
  <p:sldIdLst>
    <p:sldId id="262" r:id="rId2"/>
    <p:sldId id="329" r:id="rId3"/>
    <p:sldId id="364" r:id="rId4"/>
    <p:sldId id="354" r:id="rId5"/>
    <p:sldId id="351" r:id="rId6"/>
    <p:sldId id="363" r:id="rId7"/>
    <p:sldId id="365" r:id="rId8"/>
    <p:sldId id="357" r:id="rId9"/>
    <p:sldId id="367" r:id="rId10"/>
    <p:sldId id="344" r:id="rId11"/>
    <p:sldId id="361" r:id="rId12"/>
    <p:sldId id="366" r:id="rId13"/>
    <p:sldId id="327" r:id="rId14"/>
  </p:sldIdLst>
  <p:sldSz cx="24387175" cy="13716000"/>
  <p:notesSz cx="7010400" cy="92964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67E"/>
    <a:srgbClr val="4A4F55"/>
    <a:srgbClr val="F1B300"/>
    <a:srgbClr val="EDC200"/>
    <a:srgbClr val="FFE791"/>
    <a:srgbClr val="FFCC66"/>
    <a:srgbClr val="E6DC8A"/>
    <a:srgbClr val="E3CB6A"/>
    <a:srgbClr val="F1E36F"/>
    <a:srgbClr val="FFD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8" autoAdjust="0"/>
    <p:restoredTop sz="94299" autoAdjust="0"/>
  </p:normalViewPr>
  <p:slideViewPr>
    <p:cSldViewPr snapToGrid="0" snapToObjects="1">
      <p:cViewPr varScale="1">
        <p:scale>
          <a:sx n="58" d="100"/>
          <a:sy n="58" d="100"/>
        </p:scale>
        <p:origin x="426" y="108"/>
      </p:cViewPr>
      <p:guideLst>
        <p:guide orient="horz"/>
        <p:guide pos="14308"/>
        <p:guide pos="1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0CD7D8-0E50-EB43-911A-DFD77E481B8D}" type="datetime1">
              <a:rPr lang="en-US" smtClean="0">
                <a:latin typeface="Open Sans Light"/>
              </a:rPr>
              <a:t>5/22/2019</a:t>
            </a:fld>
            <a:endParaRPr lang="en-US" dirty="0">
              <a:latin typeface="Open Sans Light"/>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Open Sans Light"/>
              </a:defRPr>
            </a:lvl1pPr>
          </a:lstStyle>
          <a:p>
            <a:fld id="{2C1E213E-0677-C346-B610-E5F197DCE660}" type="datetime1">
              <a:rPr lang="en-US" smtClean="0"/>
              <a:t>5/22/2019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39238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426439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281892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smtClean="0"/>
              <a:t>Drag picture to placeholder or click icon to add</a:t>
            </a:r>
            <a:endParaRPr lang="en-US"/>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smtClean="0"/>
              <a:t>Drag picture to placeholder or click icon to add</a:t>
            </a:r>
            <a:endParaRPr lang="en-US"/>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smtClean="0"/>
              <a:t>Drag picture to placeholder or click icon to add</a:t>
            </a:r>
            <a:endParaRPr lang="en-US"/>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smtClean="0"/>
              <a:t>Drag picture to placeholder or click icon to add</a:t>
            </a:r>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smtClean="0">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smtClean="0"/>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smtClean="0">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smtClean="0"/>
              <a:t>Click to edit Master subtitle style</a:t>
            </a:r>
            <a:endParaRPr lang="en-US" dirty="0"/>
          </a:p>
        </p:txBody>
      </p:sp>
    </p:spTree>
    <p:extLst>
      <p:ext uri="{BB962C8B-B14F-4D97-AF65-F5344CB8AC3E}">
        <p14:creationId xmlns:p14="http://schemas.microsoft.com/office/powerpoint/2010/main" val="38622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72B6AAD0-8CDB-4216-9279-29B1965E49A3}" type="datetimeFigureOut">
              <a:rPr lang="en-US" smtClean="0"/>
              <a:t>5/22/2019</a:t>
            </a:fld>
            <a:endParaRPr lang="en-US"/>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22909784" y="403206"/>
            <a:ext cx="824808" cy="676705"/>
          </a:xfrm>
        </p:spPr>
        <p:txBody>
          <a:bodyPr/>
          <a:lstStyle/>
          <a:p>
            <a:fld id="{CE35AF6D-1BB4-4356-9BC7-17B4305800E1}" type="slidenum">
              <a:rPr lang="en-US" smtClean="0"/>
              <a:t>‹#›</a:t>
            </a:fld>
            <a:endParaRPr lang="en-US"/>
          </a:p>
        </p:txBody>
      </p:sp>
    </p:spTree>
    <p:extLst>
      <p:ext uri="{BB962C8B-B14F-4D97-AF65-F5344CB8AC3E}">
        <p14:creationId xmlns:p14="http://schemas.microsoft.com/office/powerpoint/2010/main" val="11662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5" r:id="rId4"/>
    <p:sldLayoutId id="2147483675" r:id="rId5"/>
    <p:sldLayoutId id="2147483682" r:id="rId6"/>
    <p:sldLayoutId id="2147483683"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mailto:email@calstatela.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alStateLAlogo_hero_origin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148" y="1949943"/>
            <a:ext cx="11114602" cy="9112266"/>
          </a:xfrm>
          <a:prstGeom prst="rect">
            <a:avLst/>
          </a:prstGeom>
        </p:spPr>
      </p:pic>
    </p:spTree>
    <p:extLst>
      <p:ext uri="{BB962C8B-B14F-4D97-AF65-F5344CB8AC3E}">
        <p14:creationId xmlns:p14="http://schemas.microsoft.com/office/powerpoint/2010/main" val="219303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93682"/>
            <a:ext cx="24408282" cy="11918731"/>
          </a:xfrm>
          <a:prstGeom prst="rect">
            <a:avLst/>
          </a:prstGeom>
        </p:spPr>
      </p:pic>
      <p:sp>
        <p:nvSpPr>
          <p:cNvPr id="4" name="Rectangle 3"/>
          <p:cNvSpPr/>
          <p:nvPr/>
        </p:nvSpPr>
        <p:spPr>
          <a:xfrm>
            <a:off x="23385604" y="11981793"/>
            <a:ext cx="1022678" cy="630620"/>
          </a:xfrm>
          <a:prstGeom prst="rect">
            <a:avLst/>
          </a:prstGeom>
          <a:solidFill>
            <a:schemeClr val="bg1"/>
          </a:solidFill>
          <a:ln>
            <a:noFill/>
          </a:ln>
          <a:effectLst>
            <a:glow rad="127000">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5" name="Multiply 4"/>
          <p:cNvSpPr/>
          <p:nvPr/>
        </p:nvSpPr>
        <p:spPr>
          <a:xfrm>
            <a:off x="848194" y="7151749"/>
            <a:ext cx="3534620" cy="2843589"/>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pic>
        <p:nvPicPr>
          <p:cNvPr id="2" name="Picture 1"/>
          <p:cNvPicPr>
            <a:picLocks noChangeAspect="1"/>
          </p:cNvPicPr>
          <p:nvPr/>
        </p:nvPicPr>
        <p:blipFill>
          <a:blip r:embed="rId3"/>
          <a:stretch>
            <a:fillRect/>
          </a:stretch>
        </p:blipFill>
        <p:spPr>
          <a:xfrm>
            <a:off x="1363661" y="756744"/>
            <a:ext cx="21613569" cy="2081518"/>
          </a:xfrm>
          <a:prstGeom prst="rect">
            <a:avLst/>
          </a:prstGeom>
        </p:spPr>
      </p:pic>
      <p:pic>
        <p:nvPicPr>
          <p:cNvPr id="6" name="Picture 5"/>
          <p:cNvPicPr/>
          <p:nvPr/>
        </p:nvPicPr>
        <p:blipFill>
          <a:blip r:embed="rId4"/>
          <a:stretch>
            <a:fillRect/>
          </a:stretch>
        </p:blipFill>
        <p:spPr>
          <a:xfrm>
            <a:off x="5760120" y="1178378"/>
            <a:ext cx="13934649" cy="1260022"/>
          </a:xfrm>
          <a:prstGeom prst="rect">
            <a:avLst/>
          </a:prstGeom>
        </p:spPr>
      </p:pic>
    </p:spTree>
    <p:extLst>
      <p:ext uri="{BB962C8B-B14F-4D97-AF65-F5344CB8AC3E}">
        <p14:creationId xmlns:p14="http://schemas.microsoft.com/office/powerpoint/2010/main" val="2767153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48460" y="1809339"/>
            <a:ext cx="4710645" cy="4293247"/>
          </a:xfrm>
          <a:prstGeom prst="rect">
            <a:avLst/>
          </a:prstGeom>
        </p:spPr>
      </p:pic>
      <p:pic>
        <p:nvPicPr>
          <p:cNvPr id="4" name="Picture 3"/>
          <p:cNvPicPr>
            <a:picLocks noChangeAspect="1"/>
          </p:cNvPicPr>
          <p:nvPr/>
        </p:nvPicPr>
        <p:blipFill>
          <a:blip r:embed="rId4"/>
          <a:stretch>
            <a:fillRect/>
          </a:stretch>
        </p:blipFill>
        <p:spPr>
          <a:xfrm>
            <a:off x="781425" y="1809339"/>
            <a:ext cx="4249214" cy="4293247"/>
          </a:xfrm>
          <a:prstGeom prst="rect">
            <a:avLst/>
          </a:prstGeom>
        </p:spPr>
      </p:pic>
      <p:pic>
        <p:nvPicPr>
          <p:cNvPr id="5" name="Picture 4"/>
          <p:cNvPicPr>
            <a:picLocks noChangeAspect="1"/>
          </p:cNvPicPr>
          <p:nvPr/>
        </p:nvPicPr>
        <p:blipFill>
          <a:blip r:embed="rId5"/>
          <a:stretch>
            <a:fillRect/>
          </a:stretch>
        </p:blipFill>
        <p:spPr>
          <a:xfrm>
            <a:off x="7518363" y="1809338"/>
            <a:ext cx="3116631" cy="4293247"/>
          </a:xfrm>
          <a:prstGeom prst="rect">
            <a:avLst/>
          </a:prstGeom>
        </p:spPr>
      </p:pic>
      <p:sp>
        <p:nvSpPr>
          <p:cNvPr id="7" name="Plus 6"/>
          <p:cNvSpPr/>
          <p:nvPr/>
        </p:nvSpPr>
        <p:spPr>
          <a:xfrm>
            <a:off x="5697501" y="3437100"/>
            <a:ext cx="1072342" cy="1073312"/>
          </a:xfrm>
          <a:prstGeom prst="mathPl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8" name="Equal 7"/>
          <p:cNvSpPr/>
          <p:nvPr/>
        </p:nvSpPr>
        <p:spPr>
          <a:xfrm>
            <a:off x="11503775" y="3465832"/>
            <a:ext cx="1072342" cy="1073312"/>
          </a:xfrm>
          <a:prstGeom prst="mathEqual">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Open Sans Light"/>
            </a:endParaRPr>
          </a:p>
        </p:txBody>
      </p:sp>
      <p:sp>
        <p:nvSpPr>
          <p:cNvPr id="11" name="Rectangle 10"/>
          <p:cNvSpPr/>
          <p:nvPr/>
        </p:nvSpPr>
        <p:spPr>
          <a:xfrm>
            <a:off x="4220996" y="11632204"/>
            <a:ext cx="6747167" cy="1323439"/>
          </a:xfrm>
          <a:prstGeom prst="rect">
            <a:avLst/>
          </a:prstGeom>
        </p:spPr>
        <p:txBody>
          <a:bodyPr wrap="none">
            <a:spAutoFit/>
          </a:bodyPr>
          <a:lstStyle/>
          <a:p>
            <a:pPr algn="ctr"/>
            <a:r>
              <a:rPr lang="en-US" sz="4000" b="1" dirty="0" smtClean="0"/>
              <a:t>Zero Waste Stations </a:t>
            </a:r>
          </a:p>
          <a:p>
            <a:pPr algn="ctr"/>
            <a:r>
              <a:rPr lang="en-US" sz="4000" b="1" dirty="0" smtClean="0"/>
              <a:t>in Common Areas/Breakrooms</a:t>
            </a:r>
          </a:p>
        </p:txBody>
      </p:sp>
      <p:sp>
        <p:nvSpPr>
          <p:cNvPr id="12" name="Rectangle 11"/>
          <p:cNvSpPr/>
          <p:nvPr/>
        </p:nvSpPr>
        <p:spPr>
          <a:xfrm>
            <a:off x="14850971" y="11632204"/>
            <a:ext cx="4416722" cy="1323439"/>
          </a:xfrm>
          <a:prstGeom prst="rect">
            <a:avLst/>
          </a:prstGeom>
        </p:spPr>
        <p:txBody>
          <a:bodyPr wrap="none">
            <a:spAutoFit/>
          </a:bodyPr>
          <a:lstStyle/>
          <a:p>
            <a:pPr algn="ctr"/>
            <a:r>
              <a:rPr lang="en-US" sz="4000" b="1" dirty="0" smtClean="0"/>
              <a:t>Zero Waste Stations</a:t>
            </a:r>
          </a:p>
          <a:p>
            <a:pPr algn="ctr"/>
            <a:r>
              <a:rPr lang="en-US" sz="4000" b="1" dirty="0" smtClean="0"/>
              <a:t>for Special Events</a:t>
            </a:r>
            <a:endParaRPr lang="en-US" sz="4000" b="1" dirty="0"/>
          </a:p>
        </p:txBody>
      </p:sp>
      <p:sp>
        <p:nvSpPr>
          <p:cNvPr id="13" name="Rectangle 12"/>
          <p:cNvSpPr/>
          <p:nvPr/>
        </p:nvSpPr>
        <p:spPr>
          <a:xfrm>
            <a:off x="18994909" y="3154291"/>
            <a:ext cx="4404475" cy="1415772"/>
          </a:xfrm>
          <a:prstGeom prst="rect">
            <a:avLst/>
          </a:prstGeom>
        </p:spPr>
        <p:txBody>
          <a:bodyPr wrap="none">
            <a:spAutoFit/>
          </a:bodyPr>
          <a:lstStyle/>
          <a:p>
            <a:pPr algn="ctr"/>
            <a:r>
              <a:rPr lang="en-US" b="1" dirty="0" smtClean="0"/>
              <a:t>Add compost bins </a:t>
            </a:r>
          </a:p>
          <a:p>
            <a:pPr algn="ctr"/>
            <a:r>
              <a:rPr lang="en-US" b="1" dirty="0" smtClean="0"/>
              <a:t>in interior spaces</a:t>
            </a:r>
            <a:endParaRPr lang="en-US" b="1" dirty="0"/>
          </a:p>
        </p:txBody>
      </p:sp>
      <p:pic>
        <p:nvPicPr>
          <p:cNvPr id="2" name="Picture 1"/>
          <p:cNvPicPr>
            <a:picLocks noChangeAspect="1"/>
          </p:cNvPicPr>
          <p:nvPr/>
        </p:nvPicPr>
        <p:blipFill>
          <a:blip r:embed="rId6"/>
          <a:stretch>
            <a:fillRect/>
          </a:stretch>
        </p:blipFill>
        <p:spPr>
          <a:xfrm>
            <a:off x="14141635" y="6588369"/>
            <a:ext cx="5618774" cy="4901484"/>
          </a:xfrm>
          <a:prstGeom prst="rect">
            <a:avLst/>
          </a:prstGeom>
        </p:spPr>
      </p:pic>
      <p:pic>
        <p:nvPicPr>
          <p:cNvPr id="6" name="Picture 5"/>
          <p:cNvPicPr>
            <a:picLocks noChangeAspect="1"/>
          </p:cNvPicPr>
          <p:nvPr/>
        </p:nvPicPr>
        <p:blipFill>
          <a:blip r:embed="rId7"/>
          <a:stretch>
            <a:fillRect/>
          </a:stretch>
        </p:blipFill>
        <p:spPr>
          <a:xfrm>
            <a:off x="4500941" y="6282174"/>
            <a:ext cx="6460964" cy="5350030"/>
          </a:xfrm>
          <a:prstGeom prst="rect">
            <a:avLst/>
          </a:prstGeom>
        </p:spPr>
      </p:pic>
      <p:sp>
        <p:nvSpPr>
          <p:cNvPr id="14" name="TextBox 13"/>
          <p:cNvSpPr txBox="1"/>
          <p:nvPr/>
        </p:nvSpPr>
        <p:spPr>
          <a:xfrm>
            <a:off x="8818772" y="412258"/>
            <a:ext cx="6692473" cy="1107996"/>
          </a:xfrm>
          <a:prstGeom prst="rect">
            <a:avLst/>
          </a:prstGeom>
          <a:noFill/>
        </p:spPr>
        <p:txBody>
          <a:bodyPr wrap="none" rtlCol="0">
            <a:spAutoFit/>
          </a:bodyPr>
          <a:lstStyle/>
          <a:p>
            <a:r>
              <a:rPr lang="en-US" sz="6600" b="1" dirty="0" smtClean="0"/>
              <a:t>Some Next Steps…</a:t>
            </a:r>
            <a:endParaRPr lang="en-US" sz="6600" b="1" dirty="0"/>
          </a:p>
        </p:txBody>
      </p:sp>
    </p:spTree>
    <p:extLst>
      <p:ext uri="{BB962C8B-B14F-4D97-AF65-F5344CB8AC3E}">
        <p14:creationId xmlns:p14="http://schemas.microsoft.com/office/powerpoint/2010/main" val="10164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923162" y="935094"/>
            <a:ext cx="6943705" cy="11242924"/>
          </a:xfrm>
          <a:prstGeom prst="rect">
            <a:avLst/>
          </a:prstGeom>
        </p:spPr>
      </p:pic>
      <p:pic>
        <p:nvPicPr>
          <p:cNvPr id="8" name="Picture 7"/>
          <p:cNvPicPr>
            <a:picLocks noChangeAspect="1"/>
          </p:cNvPicPr>
          <p:nvPr/>
        </p:nvPicPr>
        <p:blipFill>
          <a:blip r:embed="rId3"/>
          <a:stretch>
            <a:fillRect/>
          </a:stretch>
        </p:blipFill>
        <p:spPr>
          <a:xfrm>
            <a:off x="1333390" y="935094"/>
            <a:ext cx="6951020" cy="11242924"/>
          </a:xfrm>
          <a:prstGeom prst="rect">
            <a:avLst/>
          </a:prstGeom>
        </p:spPr>
      </p:pic>
      <p:pic>
        <p:nvPicPr>
          <p:cNvPr id="9" name="Picture 8"/>
          <p:cNvPicPr>
            <a:picLocks noChangeAspect="1"/>
          </p:cNvPicPr>
          <p:nvPr/>
        </p:nvPicPr>
        <p:blipFill>
          <a:blip r:embed="rId4"/>
          <a:stretch>
            <a:fillRect/>
          </a:stretch>
        </p:blipFill>
        <p:spPr>
          <a:xfrm>
            <a:off x="8712649" y="935094"/>
            <a:ext cx="6782274" cy="11242924"/>
          </a:xfrm>
          <a:prstGeom prst="rect">
            <a:avLst/>
          </a:prstGeom>
        </p:spPr>
      </p:pic>
    </p:spTree>
    <p:extLst>
      <p:ext uri="{BB962C8B-B14F-4D97-AF65-F5344CB8AC3E}">
        <p14:creationId xmlns:p14="http://schemas.microsoft.com/office/powerpoint/2010/main" val="3486564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1449882" y="1693019"/>
            <a:ext cx="17131486" cy="1825541"/>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gn="l">
              <a:lnSpc>
                <a:spcPct val="90000"/>
              </a:lnSpc>
              <a:tabLst>
                <a:tab pos="4983873" algn="l"/>
              </a:tabLst>
            </a:pPr>
            <a:r>
              <a:rPr lang="en-US" sz="8800" dirty="0" smtClean="0">
                <a:solidFill>
                  <a:schemeClr val="accent1"/>
                </a:solidFill>
                <a:latin typeface="FuturaBT Book"/>
                <a:cs typeface="FuturaBT Book"/>
              </a:rPr>
              <a:t>Brad Haydel</a:t>
            </a:r>
          </a:p>
        </p:txBody>
      </p:sp>
      <p:grpSp>
        <p:nvGrpSpPr>
          <p:cNvPr id="7" name="Group 6"/>
          <p:cNvGrpSpPr/>
          <p:nvPr/>
        </p:nvGrpSpPr>
        <p:grpSpPr>
          <a:xfrm>
            <a:off x="11593905" y="3452038"/>
            <a:ext cx="12945189" cy="2014560"/>
            <a:chOff x="838200" y="2968538"/>
            <a:chExt cx="1600200" cy="755459"/>
          </a:xfrm>
        </p:grpSpPr>
        <p:sp>
          <p:nvSpPr>
            <p:cNvPr id="8" name="TextBox 7"/>
            <p:cNvSpPr txBox="1"/>
            <p:nvPr/>
          </p:nvSpPr>
          <p:spPr>
            <a:xfrm>
              <a:off x="838200" y="2968538"/>
              <a:ext cx="1600200" cy="265457"/>
            </a:xfrm>
            <a:prstGeom prst="rect">
              <a:avLst/>
            </a:prstGeom>
            <a:noFill/>
          </p:spPr>
          <p:txBody>
            <a:bodyPr wrap="square" rtlCol="0">
              <a:spAutoFit/>
            </a:bodyPr>
            <a:lstStyle/>
            <a:p>
              <a:r>
                <a:rPr lang="en-US" sz="4000" dirty="0" smtClean="0">
                  <a:solidFill>
                    <a:srgbClr val="FFFFFF"/>
                  </a:solidFill>
                  <a:latin typeface="FuturaBT Book"/>
                  <a:cs typeface="FuturaBT Book"/>
                </a:rPr>
                <a:t>Energy &amp; Sustainability Manager</a:t>
              </a:r>
              <a:endParaRPr lang="en-US" sz="4000" dirty="0">
                <a:solidFill>
                  <a:srgbClr val="FFFFFF"/>
                </a:solidFill>
                <a:latin typeface="FuturaBT Book"/>
                <a:cs typeface="FuturaBT Book"/>
              </a:endParaRPr>
            </a:p>
          </p:txBody>
        </p:sp>
        <p:sp>
          <p:nvSpPr>
            <p:cNvPr id="9" name="TextBox 8"/>
            <p:cNvSpPr txBox="1"/>
            <p:nvPr/>
          </p:nvSpPr>
          <p:spPr>
            <a:xfrm>
              <a:off x="838200" y="3205204"/>
              <a:ext cx="1600200" cy="518793"/>
            </a:xfrm>
            <a:prstGeom prst="rect">
              <a:avLst/>
            </a:prstGeom>
            <a:noFill/>
          </p:spPr>
          <p:txBody>
            <a:bodyPr wrap="square" rtlCol="0">
              <a:noAutofit/>
            </a:bodyPr>
            <a:lstStyle/>
            <a:p>
              <a:pPr>
                <a:lnSpc>
                  <a:spcPct val="120000"/>
                </a:lnSpc>
              </a:pPr>
              <a:r>
                <a:rPr lang="en-US" sz="2800" dirty="0">
                  <a:solidFill>
                    <a:srgbClr val="FFFFFF"/>
                  </a:solidFill>
                  <a:latin typeface="FuturaBT Book"/>
                  <a:cs typeface="FuturaBT Book"/>
                </a:rPr>
                <a:t>Facilities, Planning, Design and </a:t>
              </a:r>
              <a:r>
                <a:rPr lang="en-US" sz="2800" dirty="0" smtClean="0">
                  <a:solidFill>
                    <a:srgbClr val="FFFFFF"/>
                  </a:solidFill>
                  <a:latin typeface="FuturaBT Book"/>
                  <a:cs typeface="FuturaBT Book"/>
                </a:rPr>
                <a:t>Construction</a:t>
              </a:r>
            </a:p>
            <a:p>
              <a:pPr>
                <a:lnSpc>
                  <a:spcPct val="120000"/>
                </a:lnSpc>
              </a:pPr>
              <a:r>
                <a:rPr lang="en-US" sz="2800" dirty="0" smtClean="0">
                  <a:solidFill>
                    <a:srgbClr val="FFFFFF"/>
                  </a:solidFill>
                  <a:latin typeface="FuturaBT Book"/>
                  <a:cs typeface="FuturaBT Book"/>
                </a:rPr>
                <a:t>California State University, Los Angeles</a:t>
              </a:r>
              <a:endParaRPr lang="en-US" sz="2800" dirty="0">
                <a:solidFill>
                  <a:srgbClr val="FFFFFF"/>
                </a:solidFill>
                <a:latin typeface="FuturaBT Book"/>
                <a:cs typeface="FuturaBT Book"/>
              </a:endParaRPr>
            </a:p>
            <a:p>
              <a:pPr>
                <a:lnSpc>
                  <a:spcPct val="120000"/>
                </a:lnSpc>
              </a:pPr>
              <a:r>
                <a:rPr lang="en-US" sz="2800" dirty="0" smtClean="0">
                  <a:solidFill>
                    <a:srgbClr val="FFFFFF"/>
                  </a:solidFill>
                  <a:latin typeface="FuturaBT Book"/>
                  <a:cs typeface="FuturaBT Book"/>
                </a:rPr>
                <a:t>5151 State University Drive, Los Angeles, CA 90032</a:t>
              </a:r>
            </a:p>
          </p:txBody>
        </p:sp>
      </p:grpSp>
      <p:grpSp>
        <p:nvGrpSpPr>
          <p:cNvPr id="10" name="Group 9"/>
          <p:cNvGrpSpPr/>
          <p:nvPr/>
        </p:nvGrpSpPr>
        <p:grpSpPr>
          <a:xfrm>
            <a:off x="11593907" y="6135673"/>
            <a:ext cx="3114465" cy="2014564"/>
            <a:chOff x="-7560000" y="4362320"/>
            <a:chExt cx="1600200" cy="755461"/>
          </a:xfrm>
        </p:grpSpPr>
        <p:sp>
          <p:nvSpPr>
            <p:cNvPr id="11" name="TextBox 10"/>
            <p:cNvSpPr txBox="1"/>
            <p:nvPr/>
          </p:nvSpPr>
          <p:spPr>
            <a:xfrm>
              <a:off x="-7560000" y="4362320"/>
              <a:ext cx="1600200" cy="265457"/>
            </a:xfrm>
            <a:prstGeom prst="rect">
              <a:avLst/>
            </a:prstGeom>
            <a:noFill/>
          </p:spPr>
          <p:txBody>
            <a:bodyPr wrap="square" rtlCol="0">
              <a:spAutoFit/>
            </a:bodyPr>
            <a:lstStyle/>
            <a:p>
              <a:r>
                <a:rPr lang="en-US" sz="4000" dirty="0" smtClean="0">
                  <a:solidFill>
                    <a:schemeClr val="bg1"/>
                  </a:solidFill>
                  <a:latin typeface="FuturaBT Book"/>
                  <a:cs typeface="FuturaBT Book"/>
                </a:rPr>
                <a:t>Phone</a:t>
              </a:r>
              <a:endParaRPr lang="en-US" sz="4000" dirty="0">
                <a:solidFill>
                  <a:schemeClr val="bg1"/>
                </a:solidFill>
                <a:latin typeface="FuturaBT Book"/>
                <a:cs typeface="FuturaBT Book"/>
              </a:endParaRPr>
            </a:p>
          </p:txBody>
        </p:sp>
        <p:sp>
          <p:nvSpPr>
            <p:cNvPr id="12" name="TextBox 11"/>
            <p:cNvSpPr txBox="1"/>
            <p:nvPr/>
          </p:nvSpPr>
          <p:spPr>
            <a:xfrm>
              <a:off x="-7560000" y="4598988"/>
              <a:ext cx="1600200" cy="518793"/>
            </a:xfrm>
            <a:prstGeom prst="rect">
              <a:avLst/>
            </a:prstGeom>
            <a:noFill/>
          </p:spPr>
          <p:txBody>
            <a:bodyPr wrap="square" rtlCol="0">
              <a:noAutofit/>
            </a:bodyPr>
            <a:lstStyle/>
            <a:p>
              <a:pPr>
                <a:lnSpc>
                  <a:spcPct val="120000"/>
                </a:lnSpc>
              </a:pPr>
              <a:r>
                <a:rPr lang="en-US" sz="2800" dirty="0" smtClean="0">
                  <a:solidFill>
                    <a:srgbClr val="FFFFFF"/>
                  </a:solidFill>
                  <a:latin typeface="FuturaBT Book"/>
                  <a:cs typeface="FuturaBT Book"/>
                </a:rPr>
                <a:t>323.343.5782</a:t>
              </a:r>
            </a:p>
            <a:p>
              <a:pPr>
                <a:lnSpc>
                  <a:spcPct val="120000"/>
                </a:lnSpc>
              </a:pPr>
              <a:endParaRPr lang="en-US" sz="2800" dirty="0">
                <a:solidFill>
                  <a:schemeClr val="tx2"/>
                </a:solidFill>
                <a:latin typeface="FuturaBT Book"/>
                <a:cs typeface="FuturaBT Book"/>
              </a:endParaRPr>
            </a:p>
          </p:txBody>
        </p:sp>
      </p:grpSp>
      <p:grpSp>
        <p:nvGrpSpPr>
          <p:cNvPr id="15" name="Group 14"/>
          <p:cNvGrpSpPr/>
          <p:nvPr/>
        </p:nvGrpSpPr>
        <p:grpSpPr>
          <a:xfrm>
            <a:off x="11526089" y="8302213"/>
            <a:ext cx="4267756" cy="2014564"/>
            <a:chOff x="838200" y="2992185"/>
            <a:chExt cx="1600200" cy="755461"/>
          </a:xfrm>
        </p:grpSpPr>
        <p:sp>
          <p:nvSpPr>
            <p:cNvPr id="16" name="TextBox 15"/>
            <p:cNvSpPr txBox="1"/>
            <p:nvPr/>
          </p:nvSpPr>
          <p:spPr>
            <a:xfrm>
              <a:off x="838200" y="2992185"/>
              <a:ext cx="1600200" cy="265457"/>
            </a:xfrm>
            <a:prstGeom prst="rect">
              <a:avLst/>
            </a:prstGeom>
            <a:noFill/>
          </p:spPr>
          <p:txBody>
            <a:bodyPr wrap="square" rtlCol="0">
              <a:spAutoFit/>
            </a:bodyPr>
            <a:lstStyle/>
            <a:p>
              <a:r>
                <a:rPr lang="en-US" sz="4000" dirty="0" smtClean="0">
                  <a:solidFill>
                    <a:srgbClr val="FFFFFF"/>
                  </a:solidFill>
                  <a:latin typeface="FuturaBT Book"/>
                  <a:cs typeface="FuturaBT Book"/>
                </a:rPr>
                <a:t>Email</a:t>
              </a:r>
              <a:endParaRPr lang="en-US" sz="4000" dirty="0">
                <a:solidFill>
                  <a:srgbClr val="FFFFFF"/>
                </a:solidFill>
                <a:latin typeface="FuturaBT Book"/>
                <a:cs typeface="FuturaBT Book"/>
              </a:endParaRPr>
            </a:p>
          </p:txBody>
        </p:sp>
        <p:sp>
          <p:nvSpPr>
            <p:cNvPr id="17" name="TextBox 16"/>
            <p:cNvSpPr txBox="1"/>
            <p:nvPr/>
          </p:nvSpPr>
          <p:spPr>
            <a:xfrm>
              <a:off x="838200" y="3228853"/>
              <a:ext cx="1600200" cy="518793"/>
            </a:xfrm>
            <a:prstGeom prst="rect">
              <a:avLst/>
            </a:prstGeom>
            <a:noFill/>
          </p:spPr>
          <p:txBody>
            <a:bodyPr wrap="square" rtlCol="0">
              <a:noAutofit/>
            </a:bodyPr>
            <a:lstStyle/>
            <a:p>
              <a:pPr>
                <a:lnSpc>
                  <a:spcPct val="120000"/>
                </a:lnSpc>
              </a:pPr>
              <a:r>
                <a:rPr lang="en-US" sz="2800" dirty="0" smtClean="0">
                  <a:solidFill>
                    <a:srgbClr val="FFFFFF"/>
                  </a:solidFill>
                  <a:latin typeface="FuturaBT Book"/>
                  <a:cs typeface="FuturaBT Book"/>
                  <a:hlinkClick r:id="rId3"/>
                </a:rPr>
                <a:t>bhaydel@calstatela.edu</a:t>
              </a:r>
              <a:endParaRPr lang="en-US" sz="2800" dirty="0" smtClean="0">
                <a:solidFill>
                  <a:srgbClr val="FFFFFF"/>
                </a:solidFill>
                <a:latin typeface="FuturaBT Book"/>
                <a:cs typeface="FuturaBT Book"/>
              </a:endParaRPr>
            </a:p>
            <a:p>
              <a:pPr>
                <a:lnSpc>
                  <a:spcPct val="120000"/>
                </a:lnSpc>
              </a:pPr>
              <a:endParaRPr lang="en-US" sz="2100" dirty="0" smtClean="0">
                <a:solidFill>
                  <a:srgbClr val="FFFFFF"/>
                </a:solidFill>
                <a:latin typeface="FuturaBT Book"/>
                <a:cs typeface="FuturaBT Book"/>
              </a:endParaRPr>
            </a:p>
            <a:p>
              <a:pPr>
                <a:lnSpc>
                  <a:spcPct val="120000"/>
                </a:lnSpc>
              </a:pPr>
              <a:endParaRPr lang="en-US" sz="2100" dirty="0">
                <a:solidFill>
                  <a:srgbClr val="FFFFFF"/>
                </a:solidFill>
                <a:latin typeface="FuturaBT Book"/>
                <a:cs typeface="FuturaBT Book"/>
              </a:endParaRPr>
            </a:p>
          </p:txBody>
        </p:sp>
      </p:grpSp>
      <p:pic>
        <p:nvPicPr>
          <p:cNvPr id="20" name="Picture 19" descr="CalStateLAlogo_hero_original_4color_rever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562" y="1875270"/>
            <a:ext cx="6220750" cy="5100058"/>
          </a:xfrm>
          <a:prstGeom prst="rect">
            <a:avLst/>
          </a:prstGeom>
        </p:spPr>
      </p:pic>
      <p:grpSp>
        <p:nvGrpSpPr>
          <p:cNvPr id="32" name="Group 31"/>
          <p:cNvGrpSpPr/>
          <p:nvPr/>
        </p:nvGrpSpPr>
        <p:grpSpPr>
          <a:xfrm>
            <a:off x="11526089" y="10434005"/>
            <a:ext cx="4267756" cy="2014561"/>
            <a:chOff x="838200" y="2992186"/>
            <a:chExt cx="1600200" cy="755460"/>
          </a:xfrm>
        </p:grpSpPr>
        <p:sp>
          <p:nvSpPr>
            <p:cNvPr id="33" name="TextBox 32"/>
            <p:cNvSpPr txBox="1"/>
            <p:nvPr/>
          </p:nvSpPr>
          <p:spPr>
            <a:xfrm>
              <a:off x="838200" y="2992186"/>
              <a:ext cx="1600200" cy="265457"/>
            </a:xfrm>
            <a:prstGeom prst="rect">
              <a:avLst/>
            </a:prstGeom>
            <a:noFill/>
          </p:spPr>
          <p:txBody>
            <a:bodyPr wrap="square" rtlCol="0">
              <a:spAutoFit/>
            </a:bodyPr>
            <a:lstStyle/>
            <a:p>
              <a:r>
                <a:rPr lang="en-US" sz="4000" dirty="0" smtClean="0">
                  <a:solidFill>
                    <a:srgbClr val="FFFFFF"/>
                  </a:solidFill>
                  <a:latin typeface="FuturaBT Book"/>
                  <a:cs typeface="FuturaBT Book"/>
                </a:rPr>
                <a:t>Web</a:t>
              </a:r>
              <a:endParaRPr lang="en-US" sz="4000" dirty="0">
                <a:solidFill>
                  <a:srgbClr val="FFFFFF"/>
                </a:solidFill>
                <a:latin typeface="FuturaBT Book"/>
                <a:cs typeface="FuturaBT Book"/>
              </a:endParaRPr>
            </a:p>
          </p:txBody>
        </p:sp>
        <p:sp>
          <p:nvSpPr>
            <p:cNvPr id="34" name="TextBox 33"/>
            <p:cNvSpPr txBox="1"/>
            <p:nvPr/>
          </p:nvSpPr>
          <p:spPr>
            <a:xfrm>
              <a:off x="838200" y="3228853"/>
              <a:ext cx="1600200" cy="518793"/>
            </a:xfrm>
            <a:prstGeom prst="rect">
              <a:avLst/>
            </a:prstGeom>
            <a:noFill/>
          </p:spPr>
          <p:txBody>
            <a:bodyPr wrap="square" rtlCol="0">
              <a:noAutofit/>
            </a:bodyPr>
            <a:lstStyle/>
            <a:p>
              <a:pPr>
                <a:lnSpc>
                  <a:spcPct val="120000"/>
                </a:lnSpc>
              </a:pPr>
              <a:r>
                <a:rPr lang="en-US" sz="2800" dirty="0" smtClean="0">
                  <a:solidFill>
                    <a:srgbClr val="FFFFFF"/>
                  </a:solidFill>
                  <a:latin typeface="FuturaBT Book"/>
                  <a:cs typeface="FuturaBT Book"/>
                  <a:hlinkClick r:id="rId3"/>
                </a:rPr>
                <a:t>calstatela.edu</a:t>
              </a:r>
              <a:endParaRPr lang="en-US" sz="2800" dirty="0" smtClean="0">
                <a:solidFill>
                  <a:srgbClr val="FFFFFF"/>
                </a:solidFill>
                <a:latin typeface="FuturaBT Book"/>
                <a:cs typeface="FuturaBT Book"/>
              </a:endParaRPr>
            </a:p>
            <a:p>
              <a:pPr>
                <a:lnSpc>
                  <a:spcPct val="120000"/>
                </a:lnSpc>
              </a:pPr>
              <a:endParaRPr lang="en-US" sz="2100" dirty="0" smtClean="0">
                <a:solidFill>
                  <a:srgbClr val="FFFFFF"/>
                </a:solidFill>
                <a:latin typeface="FuturaBT Book"/>
                <a:cs typeface="FuturaBT Book"/>
              </a:endParaRPr>
            </a:p>
            <a:p>
              <a:pPr>
                <a:lnSpc>
                  <a:spcPct val="120000"/>
                </a:lnSpc>
              </a:pPr>
              <a:endParaRPr lang="en-US" sz="2100" dirty="0">
                <a:solidFill>
                  <a:srgbClr val="FFFFFF"/>
                </a:solidFill>
                <a:latin typeface="FuturaBT Book"/>
                <a:cs typeface="FuturaBT Book"/>
              </a:endParaRPr>
            </a:p>
          </p:txBody>
        </p:sp>
      </p:grpSp>
      <p:cxnSp>
        <p:nvCxnSpPr>
          <p:cNvPr id="23" name="Straight Connector 22"/>
          <p:cNvCxnSpPr/>
          <p:nvPr/>
        </p:nvCxnSpPr>
        <p:spPr>
          <a:xfrm flipH="1">
            <a:off x="11593905" y="7876694"/>
            <a:ext cx="126278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11593905" y="5807640"/>
            <a:ext cx="126278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1593905" y="10065000"/>
            <a:ext cx="126278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11593905" y="3283270"/>
            <a:ext cx="126278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318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7845" y="4832631"/>
            <a:ext cx="17131486" cy="1508712"/>
          </a:xfrm>
        </p:spPr>
        <p:txBody>
          <a:bodyPr/>
          <a:lstStyle/>
          <a:p>
            <a:r>
              <a:rPr lang="en-US" sz="11500" b="1" dirty="0" smtClean="0">
                <a:solidFill>
                  <a:schemeClr val="bg1"/>
                </a:solidFill>
                <a:latin typeface="FuturaBT Book"/>
                <a:cs typeface="FuturaBT Book"/>
              </a:rPr>
              <a:t>Zero Waste Program</a:t>
            </a:r>
            <a:endParaRPr lang="en-US" sz="11500" b="1" dirty="0">
              <a:solidFill>
                <a:schemeClr val="bg1"/>
              </a:solidFill>
              <a:latin typeface="FuturaBT Book"/>
              <a:cs typeface="FuturaBT Book"/>
            </a:endParaRP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3506873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21246" y="4191427"/>
            <a:ext cx="9092823" cy="2834421"/>
          </a:xfrm>
          <a:prstGeom prst="rect">
            <a:avLst/>
          </a:prstGeom>
        </p:spPr>
      </p:pic>
      <p:sp>
        <p:nvSpPr>
          <p:cNvPr id="6" name="Rectangle 5"/>
          <p:cNvSpPr/>
          <p:nvPr/>
        </p:nvSpPr>
        <p:spPr>
          <a:xfrm>
            <a:off x="2389905" y="7529941"/>
            <a:ext cx="19155507" cy="5078313"/>
          </a:xfrm>
          <a:prstGeom prst="rect">
            <a:avLst/>
          </a:prstGeom>
        </p:spPr>
        <p:txBody>
          <a:bodyPr wrap="square">
            <a:spAutoFit/>
          </a:bodyPr>
          <a:lstStyle/>
          <a:p>
            <a:pPr algn="ctr"/>
            <a:r>
              <a:rPr lang="en-US" sz="3600" dirty="0" smtClean="0">
                <a:solidFill>
                  <a:srgbClr val="4E6883"/>
                </a:solidFill>
                <a:latin typeface="Arial" panose="020B0604020202020204" pitchFamily="34" charset="0"/>
              </a:rPr>
              <a:t>According to the Zero Waste International Alliance:</a:t>
            </a:r>
          </a:p>
          <a:p>
            <a:pPr algn="ctr"/>
            <a:endParaRPr lang="en-US" sz="3600" dirty="0" smtClean="0">
              <a:solidFill>
                <a:srgbClr val="4E6883"/>
              </a:solidFill>
              <a:latin typeface="Arial" panose="020B0604020202020204" pitchFamily="34" charset="0"/>
            </a:endParaRPr>
          </a:p>
          <a:p>
            <a:pPr algn="ctr"/>
            <a:r>
              <a:rPr lang="en-US" sz="3600" dirty="0" smtClean="0">
                <a:solidFill>
                  <a:srgbClr val="4E6883"/>
                </a:solidFill>
                <a:latin typeface="Arial" panose="020B0604020202020204" pitchFamily="34" charset="0"/>
              </a:rPr>
              <a:t>“Zero </a:t>
            </a:r>
            <a:r>
              <a:rPr lang="en-US" sz="3600" dirty="0">
                <a:solidFill>
                  <a:srgbClr val="4E6883"/>
                </a:solidFill>
                <a:latin typeface="Arial" panose="020B0604020202020204" pitchFamily="34" charset="0"/>
              </a:rPr>
              <a:t>Waste is a goal that is ethical, economical, efficient and visionary, to guide people in changing their lifestyles and practices to emulate sustainable natural cycles, where all discarded materials are designed to become resources for others to </a:t>
            </a:r>
            <a:r>
              <a:rPr lang="en-US" sz="3600" dirty="0" smtClean="0">
                <a:solidFill>
                  <a:srgbClr val="4E6883"/>
                </a:solidFill>
                <a:latin typeface="Arial" panose="020B0604020202020204" pitchFamily="34" charset="0"/>
              </a:rPr>
              <a:t>use. Zero </a:t>
            </a:r>
            <a:r>
              <a:rPr lang="en-US" sz="3600" dirty="0">
                <a:solidFill>
                  <a:srgbClr val="4E6883"/>
                </a:solidFill>
                <a:latin typeface="Arial" panose="020B0604020202020204" pitchFamily="34" charset="0"/>
              </a:rPr>
              <a:t>Waste means designing and managing products and processes to systematically avoid and eliminate the volume and toxicity of waste and materials, conserve and recover all resources, and not burn or bury </a:t>
            </a:r>
            <a:r>
              <a:rPr lang="en-US" sz="3600" dirty="0" smtClean="0">
                <a:solidFill>
                  <a:srgbClr val="4E6883"/>
                </a:solidFill>
                <a:latin typeface="Arial" panose="020B0604020202020204" pitchFamily="34" charset="0"/>
              </a:rPr>
              <a:t>them. Implementing </a:t>
            </a:r>
            <a:r>
              <a:rPr lang="en-US" sz="3600" dirty="0">
                <a:solidFill>
                  <a:srgbClr val="4E6883"/>
                </a:solidFill>
                <a:latin typeface="Arial" panose="020B0604020202020204" pitchFamily="34" charset="0"/>
              </a:rPr>
              <a:t>Zero Waste will eliminate all discharges to land, water or air that are a threat to planetary, human, animal or plant health.”</a:t>
            </a:r>
            <a:endParaRPr lang="en-US" sz="3600" b="0" i="0" dirty="0">
              <a:solidFill>
                <a:srgbClr val="4E6883"/>
              </a:solidFill>
              <a:effectLst/>
              <a:latin typeface="Arial" panose="020B0604020202020204" pitchFamily="34" charset="0"/>
            </a:endParaRPr>
          </a:p>
        </p:txBody>
      </p:sp>
      <p:sp>
        <p:nvSpPr>
          <p:cNvPr id="7" name="Rectangle 6"/>
          <p:cNvSpPr/>
          <p:nvPr/>
        </p:nvSpPr>
        <p:spPr>
          <a:xfrm>
            <a:off x="515008" y="2271563"/>
            <a:ext cx="22905305" cy="1415772"/>
          </a:xfrm>
          <a:prstGeom prst="rect">
            <a:avLst/>
          </a:prstGeom>
        </p:spPr>
        <p:txBody>
          <a:bodyPr wrap="square">
            <a:spAutoFit/>
          </a:bodyPr>
          <a:lstStyle/>
          <a:p>
            <a:pPr algn="ctr"/>
            <a:r>
              <a:rPr lang="en-US" dirty="0">
                <a:solidFill>
                  <a:srgbClr val="333333"/>
                </a:solidFill>
                <a:latin typeface="Helvetica Neue"/>
              </a:rPr>
              <a:t>Zero Waste aims to minimize the amount of materials sent to our </a:t>
            </a:r>
            <a:r>
              <a:rPr lang="en-US" dirty="0" smtClean="0">
                <a:solidFill>
                  <a:srgbClr val="333333"/>
                </a:solidFill>
                <a:latin typeface="Helvetica Neue"/>
              </a:rPr>
              <a:t>landfills</a:t>
            </a:r>
          </a:p>
          <a:p>
            <a:pPr algn="ctr"/>
            <a:r>
              <a:rPr lang="en-US" dirty="0" smtClean="0">
                <a:solidFill>
                  <a:srgbClr val="333333"/>
                </a:solidFill>
                <a:latin typeface="Helvetica Neue"/>
              </a:rPr>
              <a:t> </a:t>
            </a:r>
            <a:r>
              <a:rPr lang="en-US" dirty="0">
                <a:solidFill>
                  <a:srgbClr val="333333"/>
                </a:solidFill>
                <a:latin typeface="Helvetica Neue"/>
              </a:rPr>
              <a:t>by capturing valuable resources that can be recycled or composted.</a:t>
            </a:r>
            <a:endParaRPr lang="en-US" dirty="0"/>
          </a:p>
        </p:txBody>
      </p:sp>
      <p:sp>
        <p:nvSpPr>
          <p:cNvPr id="8" name="TextBox 7"/>
          <p:cNvSpPr txBox="1"/>
          <p:nvPr/>
        </p:nvSpPr>
        <p:spPr>
          <a:xfrm>
            <a:off x="9537600" y="1018054"/>
            <a:ext cx="4860113" cy="1107996"/>
          </a:xfrm>
          <a:prstGeom prst="rect">
            <a:avLst/>
          </a:prstGeom>
          <a:noFill/>
        </p:spPr>
        <p:txBody>
          <a:bodyPr wrap="none" rtlCol="0">
            <a:spAutoFit/>
          </a:bodyPr>
          <a:lstStyle/>
          <a:p>
            <a:r>
              <a:rPr lang="en-US" sz="6600" b="1" i="1" dirty="0" smtClean="0"/>
              <a:t>…Zero What?</a:t>
            </a:r>
            <a:endParaRPr lang="en-US" sz="6600" b="1" i="1" dirty="0"/>
          </a:p>
        </p:txBody>
      </p:sp>
    </p:spTree>
    <p:extLst>
      <p:ext uri="{BB962C8B-B14F-4D97-AF65-F5344CB8AC3E}">
        <p14:creationId xmlns:p14="http://schemas.microsoft.com/office/powerpoint/2010/main" val="94956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59180"/>
            <a:ext cx="24226019" cy="10770472"/>
          </a:xfrm>
          <a:prstGeom prst="rect">
            <a:avLst/>
          </a:prstGeom>
        </p:spPr>
      </p:pic>
    </p:spTree>
    <p:extLst>
      <p:ext uri="{BB962C8B-B14F-4D97-AF65-F5344CB8AC3E}">
        <p14:creationId xmlns:p14="http://schemas.microsoft.com/office/powerpoint/2010/main" val="398492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08993"/>
            <a:ext cx="24387175" cy="10641195"/>
          </a:xfrm>
          <a:prstGeom prst="rect">
            <a:avLst/>
          </a:prstGeom>
        </p:spPr>
      </p:pic>
    </p:spTree>
    <p:extLst>
      <p:ext uri="{BB962C8B-B14F-4D97-AF65-F5344CB8AC3E}">
        <p14:creationId xmlns:p14="http://schemas.microsoft.com/office/powerpoint/2010/main" val="391181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5731" y="2655330"/>
            <a:ext cx="20415133" cy="9202519"/>
          </a:xfrm>
          <a:prstGeom prst="rect">
            <a:avLst/>
          </a:prstGeom>
          <a:solidFill>
            <a:schemeClr val="accent1">
              <a:lumMod val="40000"/>
              <a:lumOff val="6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1200" dirty="0" smtClean="0"/>
          </a:p>
          <a:p>
            <a:pPr algn="ctr">
              <a:spcBef>
                <a:spcPts val="2400"/>
              </a:spcBef>
            </a:pPr>
            <a:r>
              <a:rPr lang="en-US" sz="4800" b="1" dirty="0" smtClean="0"/>
              <a:t>CSU Sustainability Policy:</a:t>
            </a:r>
          </a:p>
          <a:p>
            <a:pPr algn="ctr"/>
            <a:r>
              <a:rPr lang="en-US" sz="4800" dirty="0" smtClean="0"/>
              <a:t>Mandates 80% diversion by 2020 and “move toward Zero Waste”</a:t>
            </a:r>
          </a:p>
          <a:p>
            <a:pPr algn="ctr"/>
            <a:endParaRPr lang="en-US" sz="4800" dirty="0" smtClean="0"/>
          </a:p>
          <a:p>
            <a:pPr algn="ctr"/>
            <a:r>
              <a:rPr lang="en-US" sz="4800" b="1" dirty="0" smtClean="0"/>
              <a:t>State Law:</a:t>
            </a:r>
          </a:p>
          <a:p>
            <a:pPr algn="ctr"/>
            <a:r>
              <a:rPr lang="en-US" dirty="0" smtClean="0"/>
              <a:t>AB341, </a:t>
            </a:r>
            <a:r>
              <a:rPr lang="en-US" sz="4800" dirty="0" smtClean="0"/>
              <a:t>AB </a:t>
            </a:r>
            <a:r>
              <a:rPr lang="en-US" sz="4800" dirty="0" smtClean="0"/>
              <a:t>1826 and SB 1383 </a:t>
            </a:r>
            <a:r>
              <a:rPr lang="en-US" sz="4800" dirty="0" smtClean="0"/>
              <a:t>require recycling and </a:t>
            </a:r>
            <a:r>
              <a:rPr lang="en-US" dirty="0" smtClean="0"/>
              <a:t>organic </a:t>
            </a:r>
            <a:r>
              <a:rPr lang="en-US" dirty="0"/>
              <a:t>waste </a:t>
            </a:r>
            <a:r>
              <a:rPr lang="en-US" dirty="0" smtClean="0"/>
              <a:t>disposal</a:t>
            </a:r>
          </a:p>
          <a:p>
            <a:pPr algn="ctr"/>
            <a:endParaRPr lang="en-US" sz="4800" dirty="0" smtClean="0"/>
          </a:p>
          <a:p>
            <a:pPr algn="ctr"/>
            <a:r>
              <a:rPr lang="en-US" sz="4800" b="1" dirty="0" smtClean="0"/>
              <a:t>Second </a:t>
            </a:r>
            <a:r>
              <a:rPr lang="en-US" sz="4800" b="1" dirty="0" smtClean="0"/>
              <a:t>Nature Climate Commitment:</a:t>
            </a:r>
          </a:p>
          <a:p>
            <a:pPr algn="ctr"/>
            <a:r>
              <a:rPr lang="en-US" sz="4800" dirty="0" smtClean="0"/>
              <a:t>Reducing landfill emissions moves us closer to 2045 climate neutrality goal</a:t>
            </a:r>
          </a:p>
          <a:p>
            <a:pPr algn="ctr"/>
            <a:endParaRPr lang="en-US" sz="4800" dirty="0" smtClean="0"/>
          </a:p>
          <a:p>
            <a:pPr algn="ctr"/>
            <a:r>
              <a:rPr lang="en-US" sz="4800" b="1" dirty="0" smtClean="0"/>
              <a:t>Educational Mission:</a:t>
            </a:r>
          </a:p>
          <a:p>
            <a:pPr algn="ctr">
              <a:spcAft>
                <a:spcPts val="2400"/>
              </a:spcAft>
            </a:pPr>
            <a:r>
              <a:rPr lang="en-US" sz="4800" dirty="0" smtClean="0"/>
              <a:t>Opportunity to engage our campus community in sustainability</a:t>
            </a:r>
          </a:p>
          <a:p>
            <a:pPr marL="1658944" lvl="1" indent="-571500">
              <a:buFont typeface="Arial" panose="020B0604020202020204" pitchFamily="34" charset="0"/>
              <a:buChar char="•"/>
            </a:pPr>
            <a:endParaRPr lang="en-US" sz="1200" dirty="0" smtClean="0"/>
          </a:p>
        </p:txBody>
      </p:sp>
      <p:sp>
        <p:nvSpPr>
          <p:cNvPr id="2" name="Rectangle 1"/>
          <p:cNvSpPr/>
          <p:nvPr/>
        </p:nvSpPr>
        <p:spPr>
          <a:xfrm>
            <a:off x="9904507" y="512802"/>
            <a:ext cx="4517583" cy="1754326"/>
          </a:xfrm>
          <a:prstGeom prst="rect">
            <a:avLst/>
          </a:prstGeom>
        </p:spPr>
        <p:txBody>
          <a:bodyPr wrap="none">
            <a:spAutoFit/>
          </a:bodyPr>
          <a:lstStyle/>
          <a:p>
            <a:pPr algn="ctr">
              <a:lnSpc>
                <a:spcPct val="150000"/>
              </a:lnSpc>
            </a:pPr>
            <a:r>
              <a:rPr lang="en-US" sz="7200" b="1" i="1" dirty="0" smtClean="0"/>
              <a:t>…but Why?</a:t>
            </a:r>
            <a:endParaRPr lang="en-US" sz="7200" b="1" i="1" dirty="0"/>
          </a:p>
        </p:txBody>
      </p:sp>
    </p:spTree>
    <p:extLst>
      <p:ext uri="{BB962C8B-B14F-4D97-AF65-F5344CB8AC3E}">
        <p14:creationId xmlns:p14="http://schemas.microsoft.com/office/powerpoint/2010/main" val="2708096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8545"/>
            <a:ext cx="24387175" cy="14371627"/>
          </a:xfrm>
          <a:prstGeom prst="rect">
            <a:avLst/>
          </a:prstGeom>
        </p:spPr>
      </p:pic>
    </p:spTree>
    <p:extLst>
      <p:ext uri="{BB962C8B-B14F-4D97-AF65-F5344CB8AC3E}">
        <p14:creationId xmlns:p14="http://schemas.microsoft.com/office/powerpoint/2010/main" val="246578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05928" y="2743199"/>
            <a:ext cx="14298393" cy="9459311"/>
          </a:xfrm>
          <a:prstGeom prst="rect">
            <a:avLst/>
          </a:prstGeom>
        </p:spPr>
      </p:pic>
      <p:pic>
        <p:nvPicPr>
          <p:cNvPr id="6" name="Picture 5"/>
          <p:cNvPicPr>
            <a:picLocks noChangeAspect="1"/>
          </p:cNvPicPr>
          <p:nvPr/>
        </p:nvPicPr>
        <p:blipFill>
          <a:blip r:embed="rId3"/>
          <a:stretch>
            <a:fillRect/>
          </a:stretch>
        </p:blipFill>
        <p:spPr>
          <a:xfrm>
            <a:off x="2479444" y="516483"/>
            <a:ext cx="20361724" cy="1402092"/>
          </a:xfrm>
          <a:prstGeom prst="rect">
            <a:avLst/>
          </a:prstGeom>
        </p:spPr>
      </p:pic>
      <p:sp>
        <p:nvSpPr>
          <p:cNvPr id="7" name="Multiply 6"/>
          <p:cNvSpPr/>
          <p:nvPr/>
        </p:nvSpPr>
        <p:spPr>
          <a:xfrm>
            <a:off x="9305928" y="10200289"/>
            <a:ext cx="2522482" cy="2002221"/>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8" name="Multiply 7"/>
          <p:cNvSpPr/>
          <p:nvPr/>
        </p:nvSpPr>
        <p:spPr>
          <a:xfrm>
            <a:off x="19664266" y="9127092"/>
            <a:ext cx="2522482" cy="2002221"/>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9" name="Multiply 8"/>
          <p:cNvSpPr/>
          <p:nvPr/>
        </p:nvSpPr>
        <p:spPr>
          <a:xfrm>
            <a:off x="13332551" y="8963237"/>
            <a:ext cx="2522482" cy="2002221"/>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0" name="Multiply 9"/>
          <p:cNvSpPr/>
          <p:nvPr/>
        </p:nvSpPr>
        <p:spPr>
          <a:xfrm>
            <a:off x="11525528" y="4617654"/>
            <a:ext cx="2522482" cy="2002221"/>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1" name="Oval 10"/>
          <p:cNvSpPr/>
          <p:nvPr/>
        </p:nvSpPr>
        <p:spPr>
          <a:xfrm>
            <a:off x="15616441" y="2309954"/>
            <a:ext cx="7737683" cy="5416232"/>
          </a:xfrm>
          <a:prstGeom prst="ellipse">
            <a:avLst/>
          </a:prstGeom>
          <a:noFill/>
          <a:ln w="2540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2" name="Rectangle 11"/>
          <p:cNvSpPr/>
          <p:nvPr/>
        </p:nvSpPr>
        <p:spPr>
          <a:xfrm>
            <a:off x="429553" y="1872699"/>
            <a:ext cx="8261994" cy="6186309"/>
          </a:xfrm>
          <a:prstGeom prst="rect">
            <a:avLst/>
          </a:prstGeom>
          <a:solidFill>
            <a:schemeClr val="bg1"/>
          </a:solidFill>
        </p:spPr>
        <p:txBody>
          <a:bodyPr wrap="square">
            <a:spAutoFit/>
          </a:bodyPr>
          <a:lstStyle/>
          <a:p>
            <a:pPr marL="742950" indent="-742950">
              <a:buAutoNum type="arabicPeriod"/>
            </a:pPr>
            <a:r>
              <a:rPr lang="en-US" sz="3600" b="1" dirty="0" smtClean="0">
                <a:solidFill>
                  <a:srgbClr val="000000"/>
                </a:solidFill>
                <a:latin typeface="Century Gothic" panose="020B0502020202020204" pitchFamily="34" charset="0"/>
              </a:rPr>
              <a:t>Repurpose </a:t>
            </a:r>
            <a:r>
              <a:rPr lang="en-US" sz="3600" b="1" dirty="0">
                <a:solidFill>
                  <a:srgbClr val="000000"/>
                </a:solidFill>
                <a:latin typeface="Century Gothic" panose="020B0502020202020204" pitchFamily="34" charset="0"/>
              </a:rPr>
              <a:t>Current </a:t>
            </a:r>
            <a:r>
              <a:rPr lang="en-US" sz="3600" b="1" dirty="0" smtClean="0">
                <a:solidFill>
                  <a:srgbClr val="000000"/>
                </a:solidFill>
                <a:latin typeface="Century Gothic" panose="020B0502020202020204" pitchFamily="34" charset="0"/>
              </a:rPr>
              <a:t>Bins: </a:t>
            </a:r>
            <a:r>
              <a:rPr lang="en-US" sz="3600" b="1" dirty="0">
                <a:solidFill>
                  <a:srgbClr val="000000"/>
                </a:solidFill>
                <a:latin typeface="Century Gothic" panose="020B0502020202020204" pitchFamily="34" charset="0"/>
              </a:rPr>
              <a:t> </a:t>
            </a:r>
            <a:r>
              <a:rPr lang="en-US" sz="3600" b="1" dirty="0" smtClean="0">
                <a:solidFill>
                  <a:srgbClr val="000000"/>
                </a:solidFill>
                <a:latin typeface="Century Gothic" panose="020B0502020202020204" pitchFamily="34" charset="0"/>
              </a:rPr>
              <a:t>     </a:t>
            </a:r>
            <a:r>
              <a:rPr lang="en-US" sz="3600" dirty="0" smtClean="0">
                <a:solidFill>
                  <a:srgbClr val="000000"/>
                </a:solidFill>
                <a:latin typeface="Century Gothic" panose="020B0502020202020204" pitchFamily="34" charset="0"/>
              </a:rPr>
              <a:t>Remove old stations and pair black and grey bins together</a:t>
            </a:r>
          </a:p>
          <a:p>
            <a:pPr marL="742950" indent="-742950">
              <a:buAutoNum type="arabicPeriod"/>
            </a:pPr>
            <a:endParaRPr lang="en-US" sz="3600" dirty="0">
              <a:solidFill>
                <a:srgbClr val="000000"/>
              </a:solidFill>
              <a:latin typeface="Century Gothic" panose="020B0502020202020204" pitchFamily="34" charset="0"/>
            </a:endParaRPr>
          </a:p>
          <a:p>
            <a:pPr marL="742950" indent="-742950">
              <a:buAutoNum type="arabicPeriod"/>
            </a:pPr>
            <a:r>
              <a:rPr lang="en-US" sz="3600" b="1" dirty="0" smtClean="0">
                <a:solidFill>
                  <a:srgbClr val="000000"/>
                </a:solidFill>
                <a:latin typeface="Century Gothic" panose="020B0502020202020204" pitchFamily="34" charset="0"/>
              </a:rPr>
              <a:t>Pilot </a:t>
            </a:r>
            <a:r>
              <a:rPr lang="en-US" sz="3600" b="1" dirty="0" err="1" smtClean="0">
                <a:solidFill>
                  <a:srgbClr val="000000"/>
                </a:solidFill>
                <a:latin typeface="Century Gothic" panose="020B0502020202020204" pitchFamily="34" charset="0"/>
              </a:rPr>
              <a:t>Bigbelly</a:t>
            </a:r>
            <a:r>
              <a:rPr lang="en-US" sz="3600" b="1" dirty="0" smtClean="0">
                <a:solidFill>
                  <a:srgbClr val="000000"/>
                </a:solidFill>
                <a:latin typeface="Century Gothic" panose="020B0502020202020204" pitchFamily="34" charset="0"/>
              </a:rPr>
              <a:t> Stations:</a:t>
            </a:r>
            <a:r>
              <a:rPr lang="en-US" sz="3600" dirty="0" smtClean="0">
                <a:solidFill>
                  <a:srgbClr val="000000"/>
                </a:solidFill>
                <a:latin typeface="Century Gothic" panose="020B0502020202020204" pitchFamily="34" charset="0"/>
              </a:rPr>
              <a:t>                Install 8 Double Stations around Golden Eagle and Student Union</a:t>
            </a:r>
          </a:p>
          <a:p>
            <a:pPr marL="742950" indent="-742950">
              <a:buAutoNum type="arabicPeriod"/>
            </a:pPr>
            <a:endParaRPr lang="en-US" sz="3600" dirty="0">
              <a:solidFill>
                <a:srgbClr val="000000"/>
              </a:solidFill>
              <a:latin typeface="Century Gothic" panose="020B0502020202020204" pitchFamily="34" charset="0"/>
            </a:endParaRPr>
          </a:p>
          <a:p>
            <a:pPr marL="742950" indent="-742950">
              <a:buAutoNum type="arabicPeriod"/>
            </a:pPr>
            <a:r>
              <a:rPr lang="en-US" sz="3600" b="1" dirty="0" smtClean="0">
                <a:solidFill>
                  <a:srgbClr val="000000"/>
                </a:solidFill>
                <a:latin typeface="Century Gothic" panose="020B0502020202020204" pitchFamily="34" charset="0"/>
              </a:rPr>
              <a:t>Expand </a:t>
            </a:r>
            <a:r>
              <a:rPr lang="en-US" sz="3600" b="1" dirty="0" err="1" smtClean="0">
                <a:solidFill>
                  <a:srgbClr val="000000"/>
                </a:solidFill>
                <a:latin typeface="Century Gothic" panose="020B0502020202020204" pitchFamily="34" charset="0"/>
              </a:rPr>
              <a:t>Bigbelly</a:t>
            </a:r>
            <a:r>
              <a:rPr lang="en-US" sz="3600" b="1" dirty="0" smtClean="0">
                <a:solidFill>
                  <a:srgbClr val="000000"/>
                </a:solidFill>
                <a:latin typeface="Century Gothic" panose="020B0502020202020204" pitchFamily="34" charset="0"/>
              </a:rPr>
              <a:t> Roll-out:      </a:t>
            </a:r>
          </a:p>
          <a:p>
            <a:r>
              <a:rPr lang="en-US" sz="3600" dirty="0">
                <a:solidFill>
                  <a:srgbClr val="000000"/>
                </a:solidFill>
                <a:latin typeface="Century Gothic" panose="020B0502020202020204" pitchFamily="34" charset="0"/>
              </a:rPr>
              <a:t> </a:t>
            </a:r>
            <a:r>
              <a:rPr lang="en-US" sz="3600" dirty="0" smtClean="0">
                <a:solidFill>
                  <a:srgbClr val="000000"/>
                </a:solidFill>
                <a:latin typeface="Century Gothic" panose="020B0502020202020204" pitchFamily="34" charset="0"/>
              </a:rPr>
              <a:t>     Increase # of Double </a:t>
            </a:r>
            <a:r>
              <a:rPr lang="en-US" sz="3600" dirty="0">
                <a:solidFill>
                  <a:srgbClr val="000000"/>
                </a:solidFill>
                <a:latin typeface="Century Gothic" panose="020B0502020202020204" pitchFamily="34" charset="0"/>
              </a:rPr>
              <a:t>Stations          </a:t>
            </a:r>
            <a:r>
              <a:rPr lang="en-US" sz="3600" dirty="0" smtClean="0">
                <a:solidFill>
                  <a:srgbClr val="000000"/>
                </a:solidFill>
                <a:latin typeface="Century Gothic" panose="020B0502020202020204" pitchFamily="34" charset="0"/>
              </a:rPr>
              <a:t>            </a:t>
            </a:r>
          </a:p>
          <a:p>
            <a:r>
              <a:rPr lang="en-US" sz="3600" dirty="0" smtClean="0">
                <a:solidFill>
                  <a:srgbClr val="000000"/>
                </a:solidFill>
                <a:latin typeface="Century Gothic" panose="020B0502020202020204" pitchFamily="34" charset="0"/>
              </a:rPr>
              <a:t>      Add </a:t>
            </a:r>
            <a:r>
              <a:rPr lang="en-US" sz="3600" dirty="0">
                <a:solidFill>
                  <a:srgbClr val="000000"/>
                </a:solidFill>
                <a:latin typeface="Century Gothic" panose="020B0502020202020204" pitchFamily="34" charset="0"/>
              </a:rPr>
              <a:t>Triple </a:t>
            </a:r>
            <a:r>
              <a:rPr lang="en-US" sz="3600" dirty="0" smtClean="0">
                <a:solidFill>
                  <a:srgbClr val="000000"/>
                </a:solidFill>
                <a:latin typeface="Century Gothic" panose="020B0502020202020204" pitchFamily="34" charset="0"/>
              </a:rPr>
              <a:t>Stations for compost</a:t>
            </a:r>
            <a:endParaRPr lang="en-US" sz="3600" dirty="0">
              <a:solidFill>
                <a:srgbClr val="000000"/>
              </a:solidFill>
              <a:latin typeface="Century Gothic" panose="020B0502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27" y="8333644"/>
            <a:ext cx="7955478" cy="4729590"/>
          </a:xfrm>
          <a:prstGeom prst="rect">
            <a:avLst/>
          </a:prstGeom>
        </p:spPr>
      </p:pic>
      <p:pic>
        <p:nvPicPr>
          <p:cNvPr id="2" name="Picture 1"/>
          <p:cNvPicPr>
            <a:picLocks noChangeAspect="1"/>
          </p:cNvPicPr>
          <p:nvPr/>
        </p:nvPicPr>
        <p:blipFill>
          <a:blip r:embed="rId5"/>
          <a:stretch>
            <a:fillRect/>
          </a:stretch>
        </p:blipFill>
        <p:spPr>
          <a:xfrm>
            <a:off x="9831387" y="6619875"/>
            <a:ext cx="4724400" cy="476250"/>
          </a:xfrm>
          <a:prstGeom prst="rect">
            <a:avLst/>
          </a:prstGeom>
        </p:spPr>
      </p:pic>
      <p:pic>
        <p:nvPicPr>
          <p:cNvPr id="5" name="Picture 4"/>
          <p:cNvPicPr>
            <a:picLocks noChangeAspect="1"/>
          </p:cNvPicPr>
          <p:nvPr/>
        </p:nvPicPr>
        <p:blipFill>
          <a:blip r:embed="rId6"/>
          <a:stretch>
            <a:fillRect/>
          </a:stretch>
        </p:blipFill>
        <p:spPr>
          <a:xfrm>
            <a:off x="2490863" y="87606"/>
            <a:ext cx="20350305" cy="1785093"/>
          </a:xfrm>
          <a:prstGeom prst="rect">
            <a:avLst/>
          </a:prstGeom>
        </p:spPr>
      </p:pic>
      <p:pic>
        <p:nvPicPr>
          <p:cNvPr id="14" name="Picture 13"/>
          <p:cNvPicPr>
            <a:picLocks noChangeAspect="1"/>
          </p:cNvPicPr>
          <p:nvPr/>
        </p:nvPicPr>
        <p:blipFill>
          <a:blip r:embed="rId7"/>
          <a:stretch>
            <a:fillRect/>
          </a:stretch>
        </p:blipFill>
        <p:spPr>
          <a:xfrm>
            <a:off x="4462724" y="250136"/>
            <a:ext cx="15157973" cy="1518835"/>
          </a:xfrm>
          <a:prstGeom prst="rect">
            <a:avLst/>
          </a:prstGeom>
        </p:spPr>
      </p:pic>
    </p:spTree>
    <p:extLst>
      <p:ext uri="{BB962C8B-B14F-4D97-AF65-F5344CB8AC3E}">
        <p14:creationId xmlns:p14="http://schemas.microsoft.com/office/powerpoint/2010/main" val="368926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7445" y="122976"/>
            <a:ext cx="9678279" cy="13095229"/>
          </a:xfrm>
          <a:prstGeom prst="rect">
            <a:avLst/>
          </a:prstGeom>
        </p:spPr>
      </p:pic>
      <p:pic>
        <p:nvPicPr>
          <p:cNvPr id="6" name="Picture 5"/>
          <p:cNvPicPr>
            <a:picLocks noChangeAspect="1"/>
          </p:cNvPicPr>
          <p:nvPr/>
        </p:nvPicPr>
        <p:blipFill>
          <a:blip r:embed="rId3"/>
          <a:stretch>
            <a:fillRect/>
          </a:stretch>
        </p:blipFill>
        <p:spPr>
          <a:xfrm>
            <a:off x="12012758" y="604607"/>
            <a:ext cx="9571014" cy="12131966"/>
          </a:xfrm>
          <a:prstGeom prst="rect">
            <a:avLst/>
          </a:prstGeom>
        </p:spPr>
      </p:pic>
      <p:pic>
        <p:nvPicPr>
          <p:cNvPr id="9" name="Picture 8"/>
          <p:cNvPicPr>
            <a:picLocks noChangeAspect="1"/>
          </p:cNvPicPr>
          <p:nvPr/>
        </p:nvPicPr>
        <p:blipFill>
          <a:blip r:embed="rId4"/>
          <a:stretch>
            <a:fillRect/>
          </a:stretch>
        </p:blipFill>
        <p:spPr>
          <a:xfrm>
            <a:off x="19766696" y="10452286"/>
            <a:ext cx="4411052" cy="1689339"/>
          </a:xfrm>
          <a:prstGeom prst="rect">
            <a:avLst/>
          </a:prstGeom>
        </p:spPr>
      </p:pic>
    </p:spTree>
    <p:extLst>
      <p:ext uri="{BB962C8B-B14F-4D97-AF65-F5344CB8AC3E}">
        <p14:creationId xmlns:p14="http://schemas.microsoft.com/office/powerpoint/2010/main" val="347839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5844</TotalTime>
  <Words>316</Words>
  <Application>Microsoft Office PowerPoint</Application>
  <PresentationFormat>Custom</PresentationFormat>
  <Paragraphs>48</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Century Gothic</vt:lpstr>
      <vt:lpstr>Futura Bk BT Book</vt:lpstr>
      <vt:lpstr>FuturaBT Book</vt:lpstr>
      <vt:lpstr>Helvetica Neue</vt:lpstr>
      <vt:lpstr>Open Sans</vt:lpstr>
      <vt:lpstr>Open Sans Light</vt:lpstr>
      <vt:lpstr>TisaOT</vt:lpstr>
      <vt:lpstr>Simple ppt presentation</vt:lpstr>
      <vt:lpstr>PowerPoint Presentation</vt:lpstr>
      <vt:lpstr>Zero Waste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Haydel, Brad</cp:lastModifiedBy>
  <cp:revision>782</cp:revision>
  <cp:lastPrinted>2017-01-20T01:27:15Z</cp:lastPrinted>
  <dcterms:created xsi:type="dcterms:W3CDTF">2014-12-02T17:36:54Z</dcterms:created>
  <dcterms:modified xsi:type="dcterms:W3CDTF">2019-05-22T17:19:16Z</dcterms:modified>
</cp:coreProperties>
</file>